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3" r:id="rId8"/>
    <p:sldId id="265" r:id="rId9"/>
    <p:sldId id="266" r:id="rId10"/>
    <p:sldId id="267" r:id="rId11"/>
    <p:sldId id="269" r:id="rId12"/>
    <p:sldId id="270" r:id="rId13"/>
    <p:sldId id="271" r:id="rId14"/>
    <p:sldId id="272" r:id="rId15"/>
    <p:sldId id="273" r:id="rId16"/>
    <p:sldId id="274" r:id="rId17"/>
    <p:sldId id="275" r:id="rId18"/>
    <p:sldId id="276" r:id="rId19"/>
    <p:sldId id="278" r:id="rId20"/>
    <p:sldId id="279" r:id="rId21"/>
    <p:sldId id="277" r:id="rId22"/>
    <p:sldId id="280" r:id="rId23"/>
    <p:sldId id="281" r:id="rId24"/>
    <p:sldId id="287" r:id="rId25"/>
    <p:sldId id="288" r:id="rId26"/>
    <p:sldId id="289" r:id="rId27"/>
    <p:sldId id="290" r:id="rId28"/>
    <p:sldId id="292" r:id="rId29"/>
    <p:sldId id="293" r:id="rId30"/>
    <p:sldId id="303" r:id="rId31"/>
    <p:sldId id="302" r:id="rId32"/>
    <p:sldId id="301" r:id="rId33"/>
    <p:sldId id="294" r:id="rId34"/>
    <p:sldId id="295" r:id="rId35"/>
    <p:sldId id="296" r:id="rId36"/>
    <p:sldId id="297" r:id="rId37"/>
    <p:sldId id="298" r:id="rId38"/>
    <p:sldId id="299" r:id="rId39"/>
    <p:sldId id="300"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282" r:id="rId54"/>
    <p:sldId id="283" r:id="rId55"/>
    <p:sldId id="284" r:id="rId56"/>
    <p:sldId id="285" r:id="rId57"/>
    <p:sldId id="286" r:id="rId58"/>
    <p:sldId id="317" r:id="rId59"/>
    <p:sldId id="318" r:id="rId60"/>
    <p:sldId id="319" r:id="rId61"/>
    <p:sldId id="320" r:id="rId62"/>
    <p:sldId id="321" r:id="rId63"/>
    <p:sldId id="322" r:id="rId64"/>
    <p:sldId id="323" r:id="rId65"/>
    <p:sldId id="324" r:id="rId66"/>
    <p:sldId id="325" r:id="rId67"/>
    <p:sldId id="326"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AB4117-ACB2-D75B-C0F4-6D0FA4D4584D}" v="481" dt="2021-12-12T06:25:42.279"/>
    <p1510:client id="{42692FD1-FC5A-6417-CB0B-36CD25E1C8E0}" v="94" dt="2021-12-10T17:44:11.749"/>
    <p1510:client id="{490C01FF-ECC2-6D8A-248D-B885B46FE142}" v="85" dt="2021-12-12T05:06:46.673"/>
    <p1510:client id="{4925148D-0142-1A40-13A2-A8A05D530E0F}" v="223" dt="2021-12-12T17:33:22.361"/>
    <p1510:client id="{4DC6CB23-9B9A-01B0-B878-0A8F3DE5FA02}" v="853" dt="2021-12-12T15:31:07.826"/>
    <p1510:client id="{6D97C693-FD6C-FF12-FAC0-9B20EC9FEF7B}" v="35" dt="2021-12-12T04:50:17.230"/>
    <p1510:client id="{94077F23-E1ED-2433-20F4-C9C4E51F229F}" v="3" dt="2021-12-10T19:52:32.609"/>
    <p1510:client id="{B6F70B2F-A671-091D-0E66-14A83295DB97}" v="21" dt="2021-12-10T19:30:19.566"/>
    <p1510:client id="{C1B925AF-5430-BB3F-D43D-6E74A06D0561}" v="47" dt="2021-12-12T16:48:35.955"/>
    <p1510:client id="{C1F559A1-A574-4047-99BD-C999051EEC3E}" v="149" dt="2021-12-10T16:59:56.312"/>
    <p1510:client id="{D0BD55F6-1C80-B9B5-8B66-A020BD5DD350}" v="18" dt="2021-12-12T16:02:06.0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93" d="100"/>
          <a:sy n="93" d="100"/>
        </p:scale>
        <p:origin x="84"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12/12/2021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12/12/2021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12/12/2021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12/12/2021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WAREHOUSE AND DATA MINING  </a:t>
            </a:r>
          </a:p>
        </p:txBody>
      </p:sp>
      <p:sp>
        <p:nvSpPr>
          <p:cNvPr id="3" name="Subtitle 2"/>
          <p:cNvSpPr>
            <a:spLocks noGrp="1"/>
          </p:cNvSpPr>
          <p:nvPr>
            <p:ph type="subTitle" idx="1"/>
          </p:nvPr>
        </p:nvSpPr>
        <p:spPr/>
        <p:txBody>
          <a:bodyPr vert="horz" lIns="91440" tIns="45720" rIns="91440" bIns="45720" rtlCol="0" anchor="t">
            <a:normAutofit/>
          </a:bodyPr>
          <a:lstStyle/>
          <a:p>
            <a:r>
              <a:rPr lang="en-US" sz="2800" dirty="0"/>
              <a:t>NAME:  JANNATUL FERDOUS NISHI</a:t>
            </a:r>
          </a:p>
          <a:p>
            <a:r>
              <a:rPr lang="en-US" sz="2800" dirty="0"/>
              <a:t>ID:19-40374-1</a:t>
            </a:r>
          </a:p>
        </p:txBody>
      </p:sp>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8E242-A8DB-475C-843C-391D91572031}"/>
              </a:ext>
            </a:extLst>
          </p:cNvPr>
          <p:cNvSpPr>
            <a:spLocks noGrp="1"/>
          </p:cNvSpPr>
          <p:nvPr>
            <p:ph type="title"/>
          </p:nvPr>
        </p:nvSpPr>
        <p:spPr>
          <a:xfrm>
            <a:off x="2004917" y="107442"/>
            <a:ext cx="7729728" cy="1188720"/>
          </a:xfrm>
        </p:spPr>
        <p:txBody>
          <a:bodyPr/>
          <a:lstStyle/>
          <a:p>
            <a:r>
              <a:rPr lang="en-US" b="1" dirty="0">
                <a:ea typeface="+mj-lt"/>
                <a:cs typeface="+mj-lt"/>
              </a:rPr>
              <a:t>Generate Association Rules</a:t>
            </a:r>
            <a:endParaRPr lang="en-US" dirty="0"/>
          </a:p>
        </p:txBody>
      </p:sp>
      <p:sp>
        <p:nvSpPr>
          <p:cNvPr id="3" name="Content Placeholder 2">
            <a:extLst>
              <a:ext uri="{FF2B5EF4-FFF2-40B4-BE49-F238E27FC236}">
                <a16:creationId xmlns:a16="http://schemas.microsoft.com/office/drawing/2014/main" id="{60DBEB7D-ABEE-4A15-A764-348B99943DFF}"/>
              </a:ext>
            </a:extLst>
          </p:cNvPr>
          <p:cNvSpPr>
            <a:spLocks noGrp="1"/>
          </p:cNvSpPr>
          <p:nvPr>
            <p:ph idx="1"/>
          </p:nvPr>
        </p:nvSpPr>
        <p:spPr>
          <a:xfrm>
            <a:off x="552355" y="1471232"/>
            <a:ext cx="11694508" cy="5292731"/>
          </a:xfrm>
        </p:spPr>
        <p:txBody>
          <a:bodyPr vert="horz" lIns="91440" tIns="45720" rIns="91440" bIns="45720" rtlCol="0" anchor="t">
            <a:noAutofit/>
          </a:bodyPr>
          <a:lstStyle/>
          <a:p>
            <a:pPr marL="0" indent="0">
              <a:buNone/>
            </a:pPr>
            <a:r>
              <a:rPr lang="en-US" sz="1600" b="1" dirty="0">
                <a:solidFill>
                  <a:schemeClr val="tx1"/>
                </a:solidFill>
                <a:ea typeface="+mn-lt"/>
                <a:cs typeface="+mn-lt"/>
              </a:rPr>
              <a:t>Only {I1, I2, I3} is frequent.</a:t>
            </a:r>
            <a:endParaRPr lang="en-US" sz="1600" b="1" dirty="0">
              <a:solidFill>
                <a:schemeClr val="tx1"/>
              </a:solidFill>
            </a:endParaRPr>
          </a:p>
          <a:p>
            <a:pPr marL="0" indent="0">
              <a:buNone/>
            </a:pPr>
            <a:r>
              <a:rPr lang="en-US" sz="1600" b="1" dirty="0">
                <a:solidFill>
                  <a:schemeClr val="tx1"/>
                </a:solidFill>
                <a:ea typeface="+mn-lt"/>
                <a:cs typeface="+mn-lt"/>
              </a:rPr>
              <a:t>6. Generate Association Rules: From the frequent itemset discovered above the association could be:</a:t>
            </a:r>
            <a:endParaRPr lang="en-US" sz="1600" b="1" dirty="0">
              <a:solidFill>
                <a:schemeClr val="tx1"/>
              </a:solidFill>
            </a:endParaRPr>
          </a:p>
          <a:p>
            <a:pPr marL="0" indent="0">
              <a:buNone/>
            </a:pPr>
            <a:r>
              <a:rPr lang="en-US" sz="1600" b="1" dirty="0">
                <a:solidFill>
                  <a:schemeClr val="tx1"/>
                </a:solidFill>
                <a:ea typeface="+mn-lt"/>
                <a:cs typeface="+mn-lt"/>
              </a:rPr>
              <a:t>{I1, I2} =&gt; {I3}</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{I1, I2} = (3/ 4)* 100 = 75%</a:t>
            </a:r>
            <a:endParaRPr lang="en-US" sz="1600" b="1" dirty="0">
              <a:solidFill>
                <a:schemeClr val="tx1"/>
              </a:solidFill>
            </a:endParaRPr>
          </a:p>
          <a:p>
            <a:pPr marL="0" indent="0">
              <a:buNone/>
            </a:pPr>
            <a:r>
              <a:rPr lang="en-US" sz="1600" b="1" dirty="0">
                <a:solidFill>
                  <a:schemeClr val="tx1"/>
                </a:solidFill>
                <a:ea typeface="+mn-lt"/>
                <a:cs typeface="+mn-lt"/>
              </a:rPr>
              <a:t>{I1, I3} =&gt; {I2}</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{I1, I3} = (3/ 3)* 100 = 100%</a:t>
            </a:r>
            <a:endParaRPr lang="en-US" sz="1600" b="1" dirty="0">
              <a:solidFill>
                <a:schemeClr val="tx1"/>
              </a:solidFill>
            </a:endParaRPr>
          </a:p>
          <a:p>
            <a:pPr marL="0" indent="0">
              <a:buNone/>
            </a:pPr>
            <a:r>
              <a:rPr lang="en-US" sz="1600" b="1" dirty="0">
                <a:solidFill>
                  <a:schemeClr val="tx1"/>
                </a:solidFill>
                <a:ea typeface="+mn-lt"/>
                <a:cs typeface="+mn-lt"/>
              </a:rPr>
              <a:t>{I2, I3} =&gt; {I1}</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{I2, I3} = (3/ 4)* 100 = 75%</a:t>
            </a:r>
            <a:endParaRPr lang="en-US" sz="1600" b="1" dirty="0">
              <a:solidFill>
                <a:schemeClr val="tx1"/>
              </a:solidFill>
            </a:endParaRPr>
          </a:p>
          <a:p>
            <a:pPr marL="0" indent="0">
              <a:buNone/>
            </a:pPr>
            <a:r>
              <a:rPr lang="en-US" sz="1600" b="1" dirty="0">
                <a:solidFill>
                  <a:schemeClr val="tx1"/>
                </a:solidFill>
                <a:ea typeface="+mn-lt"/>
                <a:cs typeface="+mn-lt"/>
              </a:rPr>
              <a:t>{I1} =&gt; {I2, I3}</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{I1} = (3/ 4)* 100 = 75%</a:t>
            </a:r>
            <a:endParaRPr lang="en-US" sz="1600" b="1" dirty="0">
              <a:solidFill>
                <a:schemeClr val="tx1"/>
              </a:solidFill>
            </a:endParaRPr>
          </a:p>
          <a:p>
            <a:pPr marL="0" indent="0">
              <a:buNone/>
            </a:pPr>
            <a:r>
              <a:rPr lang="en-US" sz="1600" b="1" dirty="0">
                <a:solidFill>
                  <a:schemeClr val="tx1"/>
                </a:solidFill>
                <a:ea typeface="+mn-lt"/>
                <a:cs typeface="+mn-lt"/>
              </a:rPr>
              <a:t>{I2} =&gt; {I1, I3}</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{I2 = (3/ 5)* 100 = 60%</a:t>
            </a:r>
            <a:endParaRPr lang="en-US" sz="1600" b="1" dirty="0">
              <a:solidFill>
                <a:schemeClr val="tx1"/>
              </a:solidFill>
            </a:endParaRPr>
          </a:p>
          <a:p>
            <a:pPr marL="0" indent="0">
              <a:buNone/>
            </a:pPr>
            <a:r>
              <a:rPr lang="en-US" sz="1600" b="1" dirty="0">
                <a:solidFill>
                  <a:schemeClr val="tx1"/>
                </a:solidFill>
                <a:ea typeface="+mn-lt"/>
                <a:cs typeface="+mn-lt"/>
              </a:rPr>
              <a:t>{I3} =&gt; {I1, I2}</a:t>
            </a:r>
            <a:endParaRPr lang="en-US" sz="1600" b="1" dirty="0">
              <a:solidFill>
                <a:schemeClr val="tx1"/>
              </a:solidFill>
            </a:endParaRPr>
          </a:p>
          <a:p>
            <a:pPr marL="0" indent="0">
              <a:buNone/>
            </a:pPr>
            <a:r>
              <a:rPr lang="en-US" sz="1600" b="1" dirty="0">
                <a:solidFill>
                  <a:schemeClr val="tx1"/>
                </a:solidFill>
                <a:ea typeface="+mn-lt"/>
                <a:cs typeface="+mn-lt"/>
              </a:rPr>
              <a:t>Confidence = support {I1, I2, I3} / support {I3} = (3/ 4)* 100 = 75%</a:t>
            </a:r>
            <a:endParaRPr lang="en-US" sz="1600" b="1" dirty="0">
              <a:solidFill>
                <a:schemeClr val="tx1"/>
              </a:solidFill>
            </a:endParaRPr>
          </a:p>
          <a:p>
            <a:pPr marL="0" indent="0">
              <a:buNone/>
            </a:pPr>
            <a:r>
              <a:rPr lang="en-US" sz="1600" b="1" dirty="0">
                <a:solidFill>
                  <a:schemeClr val="tx1"/>
                </a:solidFill>
                <a:ea typeface="+mn-lt"/>
                <a:cs typeface="+mn-lt"/>
              </a:rPr>
              <a:t>This shows that all the above association rules are strong if minimum confidence threshold is 60%.</a:t>
            </a:r>
            <a:endParaRPr lang="en-US" sz="1600" b="1" dirty="0">
              <a:solidFill>
                <a:schemeClr val="tx1"/>
              </a:solidFill>
            </a:endParaRPr>
          </a:p>
          <a:p>
            <a:endParaRPr lang="en-US" sz="1600" b="1" dirty="0">
              <a:solidFill>
                <a:schemeClr val="tx1"/>
              </a:solidFill>
            </a:endParaRPr>
          </a:p>
        </p:txBody>
      </p:sp>
    </p:spTree>
    <p:extLst>
      <p:ext uri="{BB962C8B-B14F-4D97-AF65-F5344CB8AC3E}">
        <p14:creationId xmlns:p14="http://schemas.microsoft.com/office/powerpoint/2010/main" val="231193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0962B-AED8-4701-A165-57E354F52AE8}"/>
              </a:ext>
            </a:extLst>
          </p:cNvPr>
          <p:cNvSpPr>
            <a:spLocks noGrp="1"/>
          </p:cNvSpPr>
          <p:nvPr>
            <p:ph type="title"/>
          </p:nvPr>
        </p:nvSpPr>
        <p:spPr/>
        <p:txBody>
          <a:bodyPr/>
          <a:lstStyle/>
          <a:p>
            <a:r>
              <a:rPr lang="en-US" b="1" dirty="0"/>
              <a:t>Linear Regression In Real Life</a:t>
            </a:r>
            <a:endParaRPr lang="en-US" dirty="0"/>
          </a:p>
          <a:p>
            <a:endParaRPr lang="en-US" dirty="0"/>
          </a:p>
        </p:txBody>
      </p:sp>
      <p:sp>
        <p:nvSpPr>
          <p:cNvPr id="3" name="Content Placeholder 2">
            <a:extLst>
              <a:ext uri="{FF2B5EF4-FFF2-40B4-BE49-F238E27FC236}">
                <a16:creationId xmlns:a16="http://schemas.microsoft.com/office/drawing/2014/main" id="{68C63A4E-4239-4EED-81F2-5C7A33551FD2}"/>
              </a:ext>
            </a:extLst>
          </p:cNvPr>
          <p:cNvSpPr>
            <a:spLocks noGrp="1"/>
          </p:cNvSpPr>
          <p:nvPr>
            <p:ph idx="1"/>
          </p:nvPr>
        </p:nvSpPr>
        <p:spPr>
          <a:xfrm>
            <a:off x="1178851" y="2226806"/>
            <a:ext cx="10560013" cy="3513221"/>
          </a:xfrm>
        </p:spPr>
        <p:txBody>
          <a:bodyPr vert="horz" lIns="91440" tIns="45720" rIns="91440" bIns="45720" rtlCol="0" anchor="t">
            <a:normAutofit/>
          </a:bodyPr>
          <a:lstStyle/>
          <a:p>
            <a:pPr marL="0" indent="0">
              <a:buNone/>
            </a:pPr>
            <a:r>
              <a:rPr lang="en-US" sz="2400" b="1" dirty="0"/>
              <a:t>              </a:t>
            </a:r>
            <a:r>
              <a:rPr lang="en-US" sz="2400" b="1" u="sng" dirty="0"/>
              <a:t>Medical Costs Analysis using a Linear Regression model</a:t>
            </a:r>
            <a:endParaRPr lang="en-US" sz="2400" u="sng" dirty="0"/>
          </a:p>
          <a:p>
            <a:pPr marL="0" indent="0">
              <a:buNone/>
            </a:pPr>
            <a:endParaRPr lang="en-US" sz="2400" u="sng" dirty="0">
              <a:ea typeface="+mn-lt"/>
              <a:cs typeface="+mn-lt"/>
            </a:endParaRPr>
          </a:p>
          <a:p>
            <a:pPr marL="0" indent="0">
              <a:buNone/>
            </a:pPr>
            <a:r>
              <a:rPr lang="en-US" sz="2400" dirty="0">
                <a:ea typeface="+mn-lt"/>
                <a:cs typeface="+mn-lt"/>
              </a:rPr>
              <a:t>It will be presented how to simply analyze a raw data and to use regression model for the purpose of analyzing the Medical Costs Data.</a:t>
            </a:r>
            <a:endParaRPr lang="en-US" sz="2400" u="sng"/>
          </a:p>
        </p:txBody>
      </p:sp>
    </p:spTree>
    <p:extLst>
      <p:ext uri="{BB962C8B-B14F-4D97-AF65-F5344CB8AC3E}">
        <p14:creationId xmlns:p14="http://schemas.microsoft.com/office/powerpoint/2010/main" val="4171714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1D76B4-231C-4E2D-8CBE-C3A7DF0E8CCB}"/>
              </a:ext>
            </a:extLst>
          </p:cNvPr>
          <p:cNvSpPr>
            <a:spLocks noGrp="1"/>
          </p:cNvSpPr>
          <p:nvPr>
            <p:ph type="body" idx="1"/>
          </p:nvPr>
        </p:nvSpPr>
        <p:spPr>
          <a:xfrm>
            <a:off x="603722" y="2313433"/>
            <a:ext cx="5249962" cy="704087"/>
          </a:xfrm>
        </p:spPr>
        <p:txBody>
          <a:bodyPr/>
          <a:lstStyle/>
          <a:p>
            <a:r>
              <a:rPr lang="en-US" dirty="0">
                <a:solidFill>
                  <a:schemeClr val="tx1"/>
                </a:solidFill>
                <a:ea typeface="+mn-lt"/>
                <a:cs typeface="+mn-lt"/>
              </a:rPr>
              <a:t>First, let’s import required libraries for further work</a:t>
            </a:r>
            <a:endParaRPr lang="en-US">
              <a:solidFill>
                <a:schemeClr val="tx1"/>
              </a:solidFill>
            </a:endParaRPr>
          </a:p>
        </p:txBody>
      </p:sp>
      <p:pic>
        <p:nvPicPr>
          <p:cNvPr id="7" name="Picture 7">
            <a:extLst>
              <a:ext uri="{FF2B5EF4-FFF2-40B4-BE49-F238E27FC236}">
                <a16:creationId xmlns:a16="http://schemas.microsoft.com/office/drawing/2014/main" id="{94BA8112-F0B0-4E8E-BC72-77043244C498}"/>
              </a:ext>
            </a:extLst>
          </p:cNvPr>
          <p:cNvPicPr>
            <a:picLocks noGrp="1" noChangeAspect="1"/>
          </p:cNvPicPr>
          <p:nvPr>
            <p:ph sz="half" idx="2"/>
          </p:nvPr>
        </p:nvPicPr>
        <p:blipFill>
          <a:blip r:embed="rId2"/>
          <a:stretch>
            <a:fillRect/>
          </a:stretch>
        </p:blipFill>
        <p:spPr>
          <a:xfrm>
            <a:off x="458579" y="3320620"/>
            <a:ext cx="5733771" cy="1842895"/>
          </a:xfrm>
        </p:spPr>
      </p:pic>
      <p:pic>
        <p:nvPicPr>
          <p:cNvPr id="8" name="Picture 8">
            <a:extLst>
              <a:ext uri="{FF2B5EF4-FFF2-40B4-BE49-F238E27FC236}">
                <a16:creationId xmlns:a16="http://schemas.microsoft.com/office/drawing/2014/main" id="{57D317A1-CA11-4F76-926D-092274C4AAA0}"/>
              </a:ext>
            </a:extLst>
          </p:cNvPr>
          <p:cNvPicPr>
            <a:picLocks noGrp="1" noChangeAspect="1"/>
          </p:cNvPicPr>
          <p:nvPr>
            <p:ph sz="quarter" idx="4"/>
          </p:nvPr>
        </p:nvPicPr>
        <p:blipFill>
          <a:blip r:embed="rId3"/>
          <a:stretch>
            <a:fillRect/>
          </a:stretch>
        </p:blipFill>
        <p:spPr>
          <a:xfrm>
            <a:off x="6338316" y="3579481"/>
            <a:ext cx="4265579" cy="1240505"/>
          </a:xfrm>
        </p:spPr>
      </p:pic>
      <p:sp>
        <p:nvSpPr>
          <p:cNvPr id="6" name="Text Placeholder 5">
            <a:extLst>
              <a:ext uri="{FF2B5EF4-FFF2-40B4-BE49-F238E27FC236}">
                <a16:creationId xmlns:a16="http://schemas.microsoft.com/office/drawing/2014/main" id="{678675C2-A97C-448F-BB39-8AD8FBBD57A5}"/>
              </a:ext>
            </a:extLst>
          </p:cNvPr>
          <p:cNvSpPr>
            <a:spLocks noGrp="1"/>
          </p:cNvSpPr>
          <p:nvPr>
            <p:ph type="body" sz="quarter" idx="13"/>
          </p:nvPr>
        </p:nvSpPr>
        <p:spPr>
          <a:xfrm>
            <a:off x="6338316" y="2156196"/>
            <a:ext cx="4342819" cy="861324"/>
          </a:xfrm>
        </p:spPr>
        <p:txBody>
          <a:bodyPr/>
          <a:lstStyle/>
          <a:p>
            <a:r>
              <a:rPr lang="en-US" dirty="0">
                <a:solidFill>
                  <a:schemeClr val="tx1"/>
                </a:solidFill>
                <a:ea typeface="+mn-lt"/>
                <a:cs typeface="+mn-lt"/>
              </a:rPr>
              <a:t>to load the dataset</a:t>
            </a:r>
            <a:endParaRPr lang="en-US">
              <a:solidFill>
                <a:schemeClr val="tx1"/>
              </a:solidFill>
            </a:endParaRPr>
          </a:p>
        </p:txBody>
      </p:sp>
      <p:sp>
        <p:nvSpPr>
          <p:cNvPr id="2" name="Title 1">
            <a:extLst>
              <a:ext uri="{FF2B5EF4-FFF2-40B4-BE49-F238E27FC236}">
                <a16:creationId xmlns:a16="http://schemas.microsoft.com/office/drawing/2014/main" id="{6E7FAEA6-AA49-45DD-A23A-5BB53B46BCA9}"/>
              </a:ext>
            </a:extLst>
          </p:cNvPr>
          <p:cNvSpPr>
            <a:spLocks noGrp="1"/>
          </p:cNvSpPr>
          <p:nvPr>
            <p:ph type="title"/>
          </p:nvPr>
        </p:nvSpPr>
        <p:spPr/>
        <p:txBody>
          <a:bodyPr/>
          <a:lstStyle/>
          <a:p>
            <a:r>
              <a:rPr lang="en-US" dirty="0" err="1"/>
              <a:t>Implemantation</a:t>
            </a:r>
          </a:p>
        </p:txBody>
      </p:sp>
    </p:spTree>
    <p:extLst>
      <p:ext uri="{BB962C8B-B14F-4D97-AF65-F5344CB8AC3E}">
        <p14:creationId xmlns:p14="http://schemas.microsoft.com/office/powerpoint/2010/main" val="3953349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D41B31-C67F-42E3-9FEE-7D6525FFF0E7}"/>
              </a:ext>
            </a:extLst>
          </p:cNvPr>
          <p:cNvSpPr>
            <a:spLocks noGrp="1"/>
          </p:cNvSpPr>
          <p:nvPr>
            <p:ph type="body" idx="1"/>
          </p:nvPr>
        </p:nvSpPr>
        <p:spPr>
          <a:xfrm>
            <a:off x="1220579" y="1091815"/>
            <a:ext cx="4633105" cy="413802"/>
          </a:xfrm>
        </p:spPr>
        <p:txBody>
          <a:bodyPr>
            <a:normAutofit/>
          </a:bodyPr>
          <a:lstStyle/>
          <a:p>
            <a:r>
              <a:rPr lang="en-US" dirty="0">
                <a:solidFill>
                  <a:schemeClr val="tx1"/>
                </a:solidFill>
                <a:ea typeface="+mn-lt"/>
                <a:cs typeface="+mn-lt"/>
              </a:rPr>
              <a:t>our data set</a:t>
            </a:r>
            <a:endParaRPr lang="en-US">
              <a:solidFill>
                <a:schemeClr val="tx1"/>
              </a:solidFill>
            </a:endParaRPr>
          </a:p>
        </p:txBody>
      </p:sp>
      <p:sp>
        <p:nvSpPr>
          <p:cNvPr id="5" name="Text Placeholder 4">
            <a:extLst>
              <a:ext uri="{FF2B5EF4-FFF2-40B4-BE49-F238E27FC236}">
                <a16:creationId xmlns:a16="http://schemas.microsoft.com/office/drawing/2014/main" id="{DB32F180-29AD-430B-8B7A-1EAA28A7837A}"/>
              </a:ext>
            </a:extLst>
          </p:cNvPr>
          <p:cNvSpPr>
            <a:spLocks noGrp="1"/>
          </p:cNvSpPr>
          <p:nvPr>
            <p:ph type="body" sz="quarter" idx="13"/>
          </p:nvPr>
        </p:nvSpPr>
        <p:spPr>
          <a:xfrm>
            <a:off x="6338316" y="982957"/>
            <a:ext cx="4270248" cy="1212087"/>
          </a:xfrm>
        </p:spPr>
        <p:txBody>
          <a:bodyPr vert="horz" lIns="91440" tIns="45720" rIns="91440" bIns="45720" rtlCol="0" anchor="b" anchorCtr="1">
            <a:noAutofit/>
          </a:bodyPr>
          <a:lstStyle/>
          <a:p>
            <a:r>
              <a:rPr lang="en-US" sz="1600" dirty="0">
                <a:solidFill>
                  <a:schemeClr val="tx1"/>
                </a:solidFill>
                <a:ea typeface="+mn-lt"/>
                <a:cs typeface="+mn-lt"/>
              </a:rPr>
              <a:t>We will print the first five rows of our Data Frame to see how our data look in the table.</a:t>
            </a:r>
            <a:endParaRPr lang="en-US" sz="1600" dirty="0">
              <a:solidFill>
                <a:schemeClr val="tx1"/>
              </a:solidFill>
            </a:endParaRPr>
          </a:p>
          <a:p>
            <a:endParaRPr lang="en-US" sz="1600" dirty="0">
              <a:solidFill>
                <a:schemeClr val="tx1"/>
              </a:solidFill>
            </a:endParaRPr>
          </a:p>
        </p:txBody>
      </p:sp>
      <p:pic>
        <p:nvPicPr>
          <p:cNvPr id="22" name="Picture 22" descr="Logo&#10;&#10;Description automatically generated">
            <a:extLst>
              <a:ext uri="{FF2B5EF4-FFF2-40B4-BE49-F238E27FC236}">
                <a16:creationId xmlns:a16="http://schemas.microsoft.com/office/drawing/2014/main" id="{71815BCE-2F2C-428B-BFE9-00A370AC5161}"/>
              </a:ext>
            </a:extLst>
          </p:cNvPr>
          <p:cNvPicPr>
            <a:picLocks noGrp="1" noChangeAspect="1"/>
          </p:cNvPicPr>
          <p:nvPr>
            <p:ph sz="quarter" idx="4"/>
          </p:nvPr>
        </p:nvPicPr>
        <p:blipFill>
          <a:blip r:embed="rId2"/>
          <a:stretch>
            <a:fillRect/>
          </a:stretch>
        </p:blipFill>
        <p:spPr>
          <a:xfrm>
            <a:off x="1589219" y="2200843"/>
            <a:ext cx="3627966" cy="973968"/>
          </a:xfrm>
        </p:spPr>
      </p:pic>
      <p:pic>
        <p:nvPicPr>
          <p:cNvPr id="25" name="Picture 25" descr="Text&#10;&#10;Description automatically generated">
            <a:extLst>
              <a:ext uri="{FF2B5EF4-FFF2-40B4-BE49-F238E27FC236}">
                <a16:creationId xmlns:a16="http://schemas.microsoft.com/office/drawing/2014/main" id="{7ED55EAC-8A4E-4EA9-90C6-4623F7797B4B}"/>
              </a:ext>
            </a:extLst>
          </p:cNvPr>
          <p:cNvPicPr>
            <a:picLocks noChangeAspect="1"/>
          </p:cNvPicPr>
          <p:nvPr/>
        </p:nvPicPr>
        <p:blipFill>
          <a:blip r:embed="rId3"/>
          <a:stretch>
            <a:fillRect/>
          </a:stretch>
        </p:blipFill>
        <p:spPr>
          <a:xfrm>
            <a:off x="6980843" y="2197628"/>
            <a:ext cx="3503838" cy="975027"/>
          </a:xfrm>
          <a:prstGeom prst="rect">
            <a:avLst/>
          </a:prstGeom>
        </p:spPr>
      </p:pic>
      <p:pic>
        <p:nvPicPr>
          <p:cNvPr id="3" name="Picture 3" descr="Table&#10;&#10;Description automatically generated">
            <a:extLst>
              <a:ext uri="{FF2B5EF4-FFF2-40B4-BE49-F238E27FC236}">
                <a16:creationId xmlns:a16="http://schemas.microsoft.com/office/drawing/2014/main" id="{0D5A6EFB-6A8D-455D-8E43-D0DA3B5E7047}"/>
              </a:ext>
            </a:extLst>
          </p:cNvPr>
          <p:cNvPicPr>
            <a:picLocks noChangeAspect="1"/>
          </p:cNvPicPr>
          <p:nvPr/>
        </p:nvPicPr>
        <p:blipFill>
          <a:blip r:embed="rId4"/>
          <a:stretch>
            <a:fillRect/>
          </a:stretch>
        </p:blipFill>
        <p:spPr>
          <a:xfrm>
            <a:off x="6454019" y="3423477"/>
            <a:ext cx="5234818" cy="2188187"/>
          </a:xfrm>
          <a:prstGeom prst="rect">
            <a:avLst/>
          </a:prstGeom>
        </p:spPr>
      </p:pic>
      <p:pic>
        <p:nvPicPr>
          <p:cNvPr id="6" name="Picture 6" descr="Text&#10;&#10;Description automatically generated">
            <a:extLst>
              <a:ext uri="{FF2B5EF4-FFF2-40B4-BE49-F238E27FC236}">
                <a16:creationId xmlns:a16="http://schemas.microsoft.com/office/drawing/2014/main" id="{F6A18797-5BC2-4CA7-BEC4-F5D7A5919B53}"/>
              </a:ext>
            </a:extLst>
          </p:cNvPr>
          <p:cNvPicPr>
            <a:picLocks noChangeAspect="1"/>
          </p:cNvPicPr>
          <p:nvPr/>
        </p:nvPicPr>
        <p:blipFill>
          <a:blip r:embed="rId5"/>
          <a:stretch>
            <a:fillRect/>
          </a:stretch>
        </p:blipFill>
        <p:spPr>
          <a:xfrm>
            <a:off x="1059544" y="3765544"/>
            <a:ext cx="5041293" cy="1056529"/>
          </a:xfrm>
          <a:prstGeom prst="rect">
            <a:avLst/>
          </a:prstGeom>
        </p:spPr>
      </p:pic>
    </p:spTree>
    <p:extLst>
      <p:ext uri="{BB962C8B-B14F-4D97-AF65-F5344CB8AC3E}">
        <p14:creationId xmlns:p14="http://schemas.microsoft.com/office/powerpoint/2010/main" val="2880969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F03F2-657E-4C10-8E4E-890AF7ED040E}"/>
              </a:ext>
            </a:extLst>
          </p:cNvPr>
          <p:cNvSpPr>
            <a:spLocks noGrp="1"/>
          </p:cNvSpPr>
          <p:nvPr>
            <p:ph type="body" idx="1"/>
          </p:nvPr>
        </p:nvSpPr>
        <p:spPr>
          <a:xfrm>
            <a:off x="1220579" y="1648195"/>
            <a:ext cx="4633105" cy="1369325"/>
          </a:xfrm>
        </p:spPr>
        <p:txBody>
          <a:bodyPr>
            <a:normAutofit/>
          </a:bodyPr>
          <a:lstStyle/>
          <a:p>
            <a:r>
              <a:rPr lang="en-US" dirty="0">
                <a:solidFill>
                  <a:schemeClr val="tx1"/>
                </a:solidFill>
                <a:ea typeface="+mn-lt"/>
                <a:cs typeface="+mn-lt"/>
              </a:rPr>
              <a:t>As we can see, 7 different categories are presented through the data.</a:t>
            </a:r>
            <a:endParaRPr lang="en-US">
              <a:solidFill>
                <a:schemeClr val="tx1"/>
              </a:solidFill>
            </a:endParaRPr>
          </a:p>
        </p:txBody>
      </p:sp>
      <p:pic>
        <p:nvPicPr>
          <p:cNvPr id="7" name="Picture 7" descr="Text&#10;&#10;Description automatically generated">
            <a:extLst>
              <a:ext uri="{FF2B5EF4-FFF2-40B4-BE49-F238E27FC236}">
                <a16:creationId xmlns:a16="http://schemas.microsoft.com/office/drawing/2014/main" id="{20A67129-F240-45EA-9E12-C944C33C85CA}"/>
              </a:ext>
            </a:extLst>
          </p:cNvPr>
          <p:cNvPicPr>
            <a:picLocks noGrp="1" noChangeAspect="1"/>
          </p:cNvPicPr>
          <p:nvPr>
            <p:ph sz="half" idx="2"/>
          </p:nvPr>
        </p:nvPicPr>
        <p:blipFill>
          <a:blip r:embed="rId2"/>
          <a:stretch>
            <a:fillRect/>
          </a:stretch>
        </p:blipFill>
        <p:spPr>
          <a:xfrm>
            <a:off x="1075437" y="3145226"/>
            <a:ext cx="5467675" cy="3028253"/>
          </a:xfrm>
        </p:spPr>
      </p:pic>
      <p:pic>
        <p:nvPicPr>
          <p:cNvPr id="8" name="Picture 8" descr="Text&#10;&#10;Description automatically generated">
            <a:extLst>
              <a:ext uri="{FF2B5EF4-FFF2-40B4-BE49-F238E27FC236}">
                <a16:creationId xmlns:a16="http://schemas.microsoft.com/office/drawing/2014/main" id="{87BE8254-34CC-4EB8-B3C1-9480624CF21F}"/>
              </a:ext>
            </a:extLst>
          </p:cNvPr>
          <p:cNvPicPr>
            <a:picLocks noGrp="1" noChangeAspect="1"/>
          </p:cNvPicPr>
          <p:nvPr>
            <p:ph sz="quarter" idx="4"/>
          </p:nvPr>
        </p:nvPicPr>
        <p:blipFill>
          <a:blip r:embed="rId3"/>
          <a:stretch>
            <a:fillRect/>
          </a:stretch>
        </p:blipFill>
        <p:spPr>
          <a:xfrm>
            <a:off x="7412545" y="3141703"/>
            <a:ext cx="2600929" cy="555777"/>
          </a:xfrm>
        </p:spPr>
      </p:pic>
      <p:sp>
        <p:nvSpPr>
          <p:cNvPr id="5" name="Text Placeholder 4">
            <a:extLst>
              <a:ext uri="{FF2B5EF4-FFF2-40B4-BE49-F238E27FC236}">
                <a16:creationId xmlns:a16="http://schemas.microsoft.com/office/drawing/2014/main" id="{40E22776-96AF-4584-9807-56F186BF8915}"/>
              </a:ext>
            </a:extLst>
          </p:cNvPr>
          <p:cNvSpPr>
            <a:spLocks noGrp="1"/>
          </p:cNvSpPr>
          <p:nvPr>
            <p:ph type="body" sz="quarter" idx="13"/>
          </p:nvPr>
        </p:nvSpPr>
        <p:spPr>
          <a:xfrm>
            <a:off x="6168984" y="2313433"/>
            <a:ext cx="5383008" cy="704087"/>
          </a:xfrm>
        </p:spPr>
        <p:txBody>
          <a:bodyPr>
            <a:normAutofit fontScale="85000" lnSpcReduction="20000"/>
          </a:bodyPr>
          <a:lstStyle/>
          <a:p>
            <a:r>
              <a:rPr lang="en-US" dirty="0">
                <a:solidFill>
                  <a:schemeClr val="tx1"/>
                </a:solidFill>
                <a:ea typeface="+mn-lt"/>
                <a:cs typeface="+mn-lt"/>
              </a:rPr>
              <a:t>function “describe” will present characteristics of all numerical categories.</a:t>
            </a:r>
            <a:endParaRPr lang="en-US" dirty="0">
              <a:solidFill>
                <a:schemeClr val="tx1"/>
              </a:solidFill>
            </a:endParaRPr>
          </a:p>
          <a:p>
            <a:endParaRPr lang="en-US" dirty="0">
              <a:solidFill>
                <a:schemeClr val="tx1"/>
              </a:solidFill>
            </a:endParaRPr>
          </a:p>
        </p:txBody>
      </p:sp>
      <p:pic>
        <p:nvPicPr>
          <p:cNvPr id="9" name="Picture 9" descr="Table&#10;&#10;Description automatically generated">
            <a:extLst>
              <a:ext uri="{FF2B5EF4-FFF2-40B4-BE49-F238E27FC236}">
                <a16:creationId xmlns:a16="http://schemas.microsoft.com/office/drawing/2014/main" id="{E33408AE-AF59-4C76-BB34-AAE2D8BB2081}"/>
              </a:ext>
            </a:extLst>
          </p:cNvPr>
          <p:cNvPicPr>
            <a:picLocks noChangeAspect="1"/>
          </p:cNvPicPr>
          <p:nvPr/>
        </p:nvPicPr>
        <p:blipFill>
          <a:blip r:embed="rId4"/>
          <a:stretch>
            <a:fillRect/>
          </a:stretch>
        </p:blipFill>
        <p:spPr>
          <a:xfrm>
            <a:off x="6708021" y="3872290"/>
            <a:ext cx="4799389" cy="2294465"/>
          </a:xfrm>
          <a:prstGeom prst="rect">
            <a:avLst/>
          </a:prstGeom>
        </p:spPr>
      </p:pic>
    </p:spTree>
    <p:extLst>
      <p:ext uri="{BB962C8B-B14F-4D97-AF65-F5344CB8AC3E}">
        <p14:creationId xmlns:p14="http://schemas.microsoft.com/office/powerpoint/2010/main" val="3141305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2D5C12-6255-46BE-B11F-037E69EC9806}"/>
              </a:ext>
            </a:extLst>
          </p:cNvPr>
          <p:cNvSpPr>
            <a:spLocks noGrp="1"/>
          </p:cNvSpPr>
          <p:nvPr>
            <p:ph type="title"/>
          </p:nvPr>
        </p:nvSpPr>
        <p:spPr>
          <a:xfrm>
            <a:off x="670851" y="93836"/>
            <a:ext cx="10596298" cy="1285482"/>
          </a:xfrm>
        </p:spPr>
        <p:txBody>
          <a:bodyPr>
            <a:normAutofit fontScale="90000"/>
          </a:bodyPr>
          <a:lstStyle/>
          <a:p>
            <a:r>
              <a:rPr lang="en-US" dirty="0">
                <a:ea typeface="+mj-lt"/>
                <a:cs typeface="+mj-lt"/>
              </a:rPr>
              <a:t>      </a:t>
            </a:r>
            <a:br>
              <a:rPr lang="en-US" dirty="0">
                <a:ea typeface="+mj-lt"/>
                <a:cs typeface="+mj-lt"/>
              </a:rPr>
            </a:br>
            <a:r>
              <a:rPr lang="en-US" dirty="0">
                <a:ea typeface="+mj-lt"/>
                <a:cs typeface="+mj-lt"/>
              </a:rPr>
              <a:t>Next part is to graphically represent our numerical data. We will plot pair plot graph from the seaborn library.</a:t>
            </a:r>
            <a:endParaRPr lang="en-US" dirty="0"/>
          </a:p>
          <a:p>
            <a:endParaRPr lang="en-US" dirty="0"/>
          </a:p>
        </p:txBody>
      </p:sp>
      <p:pic>
        <p:nvPicPr>
          <p:cNvPr id="7" name="Picture 7" descr="Text&#10;&#10;Description automatically generated">
            <a:extLst>
              <a:ext uri="{FF2B5EF4-FFF2-40B4-BE49-F238E27FC236}">
                <a16:creationId xmlns:a16="http://schemas.microsoft.com/office/drawing/2014/main" id="{D9E6B9CA-EDC9-4CE5-90D7-21AD022C285F}"/>
              </a:ext>
            </a:extLst>
          </p:cNvPr>
          <p:cNvPicPr>
            <a:picLocks noGrp="1" noChangeAspect="1"/>
          </p:cNvPicPr>
          <p:nvPr>
            <p:ph idx="1"/>
          </p:nvPr>
        </p:nvPicPr>
        <p:blipFill>
          <a:blip r:embed="rId2"/>
          <a:stretch>
            <a:fillRect/>
          </a:stretch>
        </p:blipFill>
        <p:spPr>
          <a:xfrm>
            <a:off x="772584" y="1445761"/>
            <a:ext cx="4962071" cy="721028"/>
          </a:xfrm>
        </p:spPr>
      </p:pic>
      <p:pic>
        <p:nvPicPr>
          <p:cNvPr id="8" name="Picture 8" descr="A picture containing text, crossword puzzle&#10;&#10;Description automatically generated">
            <a:extLst>
              <a:ext uri="{FF2B5EF4-FFF2-40B4-BE49-F238E27FC236}">
                <a16:creationId xmlns:a16="http://schemas.microsoft.com/office/drawing/2014/main" id="{0C0BDED3-8084-45E5-AAB3-6263D898FFBE}"/>
              </a:ext>
            </a:extLst>
          </p:cNvPr>
          <p:cNvPicPr>
            <a:picLocks noChangeAspect="1"/>
          </p:cNvPicPr>
          <p:nvPr/>
        </p:nvPicPr>
        <p:blipFill>
          <a:blip r:embed="rId3"/>
          <a:stretch>
            <a:fillRect/>
          </a:stretch>
        </p:blipFill>
        <p:spPr>
          <a:xfrm>
            <a:off x="116116" y="2326640"/>
            <a:ext cx="11875102" cy="4273005"/>
          </a:xfrm>
          <a:prstGeom prst="rect">
            <a:avLst/>
          </a:prstGeom>
        </p:spPr>
      </p:pic>
    </p:spTree>
    <p:extLst>
      <p:ext uri="{BB962C8B-B14F-4D97-AF65-F5344CB8AC3E}">
        <p14:creationId xmlns:p14="http://schemas.microsoft.com/office/powerpoint/2010/main" val="1443801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71B9AD-1BA0-48C7-9044-06CC5EF0681E}"/>
              </a:ext>
            </a:extLst>
          </p:cNvPr>
          <p:cNvSpPr>
            <a:spLocks noGrp="1"/>
          </p:cNvSpPr>
          <p:nvPr>
            <p:ph type="title"/>
          </p:nvPr>
        </p:nvSpPr>
        <p:spPr>
          <a:xfrm>
            <a:off x="53995" y="154312"/>
            <a:ext cx="11902582" cy="1841862"/>
          </a:xfrm>
        </p:spPr>
        <p:txBody>
          <a:bodyPr>
            <a:normAutofit fontScale="90000"/>
          </a:bodyPr>
          <a:lstStyle/>
          <a:p>
            <a:r>
              <a:rPr lang="en-US" dirty="0">
                <a:ea typeface="+mj-lt"/>
                <a:cs typeface="+mj-lt"/>
              </a:rPr>
              <a:t>Let’s now suppose that the variable of interest is “charges”. We want to predict what would be medical costs for specific individual, based on other given information. Let’s see distribution of data for “charges”.</a:t>
            </a:r>
            <a:endParaRPr lang="en-US" dirty="0"/>
          </a:p>
          <a:p>
            <a:endParaRPr lang="en-US" dirty="0"/>
          </a:p>
        </p:txBody>
      </p:sp>
      <p:pic>
        <p:nvPicPr>
          <p:cNvPr id="7" name="Picture 7" descr="Chart, histogram&#10;&#10;Description automatically generated">
            <a:extLst>
              <a:ext uri="{FF2B5EF4-FFF2-40B4-BE49-F238E27FC236}">
                <a16:creationId xmlns:a16="http://schemas.microsoft.com/office/drawing/2014/main" id="{4E4A4F01-0BC2-45E5-AA4D-BBFD2BBD6EBB}"/>
              </a:ext>
            </a:extLst>
          </p:cNvPr>
          <p:cNvPicPr>
            <a:picLocks noGrp="1" noChangeAspect="1"/>
          </p:cNvPicPr>
          <p:nvPr>
            <p:ph idx="1"/>
          </p:nvPr>
        </p:nvPicPr>
        <p:blipFill>
          <a:blip r:embed="rId2"/>
          <a:stretch>
            <a:fillRect/>
          </a:stretch>
        </p:blipFill>
        <p:spPr>
          <a:xfrm>
            <a:off x="2425096" y="3170163"/>
            <a:ext cx="5563809" cy="3694792"/>
          </a:xfrm>
        </p:spPr>
      </p:pic>
      <p:pic>
        <p:nvPicPr>
          <p:cNvPr id="8" name="Picture 8">
            <a:extLst>
              <a:ext uri="{FF2B5EF4-FFF2-40B4-BE49-F238E27FC236}">
                <a16:creationId xmlns:a16="http://schemas.microsoft.com/office/drawing/2014/main" id="{2A723790-C15E-4530-8F07-03DAB866E81B}"/>
              </a:ext>
            </a:extLst>
          </p:cNvPr>
          <p:cNvPicPr>
            <a:picLocks noChangeAspect="1"/>
          </p:cNvPicPr>
          <p:nvPr/>
        </p:nvPicPr>
        <p:blipFill>
          <a:blip r:embed="rId3"/>
          <a:stretch>
            <a:fillRect/>
          </a:stretch>
        </p:blipFill>
        <p:spPr>
          <a:xfrm>
            <a:off x="1494972" y="2175114"/>
            <a:ext cx="7254723" cy="693487"/>
          </a:xfrm>
          <a:prstGeom prst="rect">
            <a:avLst/>
          </a:prstGeom>
        </p:spPr>
      </p:pic>
    </p:spTree>
    <p:extLst>
      <p:ext uri="{BB962C8B-B14F-4D97-AF65-F5344CB8AC3E}">
        <p14:creationId xmlns:p14="http://schemas.microsoft.com/office/powerpoint/2010/main" val="150786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FDC3-B301-42A8-B17B-CB8D0A25359C}"/>
              </a:ext>
            </a:extLst>
          </p:cNvPr>
          <p:cNvSpPr>
            <a:spLocks noGrp="1"/>
          </p:cNvSpPr>
          <p:nvPr>
            <p:ph type="title"/>
          </p:nvPr>
        </p:nvSpPr>
        <p:spPr>
          <a:xfrm>
            <a:off x="-6481" y="81741"/>
            <a:ext cx="12350106" cy="2071671"/>
          </a:xfrm>
        </p:spPr>
        <p:txBody>
          <a:bodyPr>
            <a:normAutofit/>
          </a:bodyPr>
          <a:lstStyle/>
          <a:p>
            <a:r>
              <a:rPr lang="en-US" dirty="0">
                <a:ea typeface="+mj-lt"/>
                <a:cs typeface="+mj-lt"/>
              </a:rPr>
              <a:t>Next figure is a heatmap. It represents mutual correlation of numerical categories from our dataset</a:t>
            </a:r>
            <a:endParaRPr lang="en-US" dirty="0"/>
          </a:p>
          <a:p>
            <a:endParaRPr lang="en-US" dirty="0"/>
          </a:p>
        </p:txBody>
      </p:sp>
      <p:pic>
        <p:nvPicPr>
          <p:cNvPr id="4" name="Picture 4" descr="A picture containing text&#10;&#10;Description automatically generated">
            <a:extLst>
              <a:ext uri="{FF2B5EF4-FFF2-40B4-BE49-F238E27FC236}">
                <a16:creationId xmlns:a16="http://schemas.microsoft.com/office/drawing/2014/main" id="{E0388C4D-6966-4D74-8B8A-83856EB20807}"/>
              </a:ext>
            </a:extLst>
          </p:cNvPr>
          <p:cNvPicPr>
            <a:picLocks noGrp="1" noChangeAspect="1"/>
          </p:cNvPicPr>
          <p:nvPr>
            <p:ph idx="1"/>
          </p:nvPr>
        </p:nvPicPr>
        <p:blipFill>
          <a:blip r:embed="rId2"/>
          <a:stretch>
            <a:fillRect/>
          </a:stretch>
        </p:blipFill>
        <p:spPr>
          <a:xfrm>
            <a:off x="1133551" y="2283659"/>
            <a:ext cx="6465660" cy="944184"/>
          </a:xfrm>
        </p:spPr>
      </p:pic>
      <p:pic>
        <p:nvPicPr>
          <p:cNvPr id="5" name="Picture 5" descr="Chart, treemap chart&#10;&#10;Description automatically generated">
            <a:extLst>
              <a:ext uri="{FF2B5EF4-FFF2-40B4-BE49-F238E27FC236}">
                <a16:creationId xmlns:a16="http://schemas.microsoft.com/office/drawing/2014/main" id="{77E2BA7F-B52F-48C2-9AE2-413A3B03EC9E}"/>
              </a:ext>
            </a:extLst>
          </p:cNvPr>
          <p:cNvPicPr>
            <a:picLocks noChangeAspect="1"/>
          </p:cNvPicPr>
          <p:nvPr/>
        </p:nvPicPr>
        <p:blipFill>
          <a:blip r:embed="rId3"/>
          <a:stretch>
            <a:fillRect/>
          </a:stretch>
        </p:blipFill>
        <p:spPr>
          <a:xfrm>
            <a:off x="1494972" y="3224809"/>
            <a:ext cx="5089676" cy="3649905"/>
          </a:xfrm>
          <a:prstGeom prst="rect">
            <a:avLst/>
          </a:prstGeom>
        </p:spPr>
      </p:pic>
    </p:spTree>
    <p:extLst>
      <p:ext uri="{BB962C8B-B14F-4D97-AF65-F5344CB8AC3E}">
        <p14:creationId xmlns:p14="http://schemas.microsoft.com/office/powerpoint/2010/main" val="2299835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F7ED36D-07D4-41DE-884F-7CE02D34EF39}"/>
              </a:ext>
            </a:extLst>
          </p:cNvPr>
          <p:cNvSpPr>
            <a:spLocks noGrp="1"/>
          </p:cNvSpPr>
          <p:nvPr>
            <p:ph type="body" idx="1"/>
          </p:nvPr>
        </p:nvSpPr>
        <p:spPr>
          <a:xfrm>
            <a:off x="1027056" y="789433"/>
            <a:ext cx="4826628" cy="1127421"/>
          </a:xfrm>
        </p:spPr>
        <p:txBody>
          <a:bodyPr/>
          <a:lstStyle/>
          <a:p>
            <a:r>
              <a:rPr lang="en-US" dirty="0">
                <a:solidFill>
                  <a:schemeClr val="tx1"/>
                </a:solidFill>
                <a:ea typeface="+mn-lt"/>
                <a:cs typeface="+mn-lt"/>
              </a:rPr>
              <a:t>As it is said, three object categories are included</a:t>
            </a:r>
            <a:endParaRPr lang="en-US">
              <a:solidFill>
                <a:schemeClr val="tx1"/>
              </a:solidFill>
            </a:endParaRPr>
          </a:p>
        </p:txBody>
      </p:sp>
      <p:pic>
        <p:nvPicPr>
          <p:cNvPr id="7" name="Picture 7" descr="Text&#10;&#10;Description automatically generated">
            <a:extLst>
              <a:ext uri="{FF2B5EF4-FFF2-40B4-BE49-F238E27FC236}">
                <a16:creationId xmlns:a16="http://schemas.microsoft.com/office/drawing/2014/main" id="{971E07F4-B3F9-4F3E-BC2A-40DFD2FFC553}"/>
              </a:ext>
            </a:extLst>
          </p:cNvPr>
          <p:cNvPicPr>
            <a:picLocks noGrp="1" noChangeAspect="1"/>
          </p:cNvPicPr>
          <p:nvPr>
            <p:ph sz="half" idx="2"/>
          </p:nvPr>
        </p:nvPicPr>
        <p:blipFill>
          <a:blip r:embed="rId2"/>
          <a:stretch>
            <a:fillRect/>
          </a:stretch>
        </p:blipFill>
        <p:spPr>
          <a:xfrm>
            <a:off x="1268670" y="2309172"/>
            <a:ext cx="4343400" cy="926646"/>
          </a:xfrm>
        </p:spPr>
      </p:pic>
      <p:sp>
        <p:nvSpPr>
          <p:cNvPr id="6" name="Text Placeholder 5">
            <a:extLst>
              <a:ext uri="{FF2B5EF4-FFF2-40B4-BE49-F238E27FC236}">
                <a16:creationId xmlns:a16="http://schemas.microsoft.com/office/drawing/2014/main" id="{2EF2F8F0-8206-4C36-91C9-8D3B34A1196C}"/>
              </a:ext>
            </a:extLst>
          </p:cNvPr>
          <p:cNvSpPr>
            <a:spLocks noGrp="1"/>
          </p:cNvSpPr>
          <p:nvPr>
            <p:ph type="body" sz="quarter" idx="13"/>
          </p:nvPr>
        </p:nvSpPr>
        <p:spPr>
          <a:xfrm>
            <a:off x="6338316" y="1128100"/>
            <a:ext cx="4258153" cy="788754"/>
          </a:xfrm>
        </p:spPr>
        <p:txBody>
          <a:bodyPr>
            <a:normAutofit fontScale="92500" lnSpcReduction="20000"/>
          </a:bodyPr>
          <a:lstStyle/>
          <a:p>
            <a:r>
              <a:rPr lang="en-US" dirty="0">
                <a:solidFill>
                  <a:schemeClr val="tx1"/>
                </a:solidFill>
                <a:ea typeface="+mn-lt"/>
                <a:cs typeface="+mn-lt"/>
              </a:rPr>
              <a:t>in the table below we can easily recognize our new (One hot encoding) columns.</a:t>
            </a:r>
            <a:endParaRPr lang="en-US">
              <a:solidFill>
                <a:schemeClr val="tx1"/>
              </a:solidFill>
            </a:endParaRPr>
          </a:p>
        </p:txBody>
      </p:sp>
      <p:pic>
        <p:nvPicPr>
          <p:cNvPr id="12" name="Picture 12" descr="A picture containing table&#10;&#10;Description automatically generated">
            <a:extLst>
              <a:ext uri="{FF2B5EF4-FFF2-40B4-BE49-F238E27FC236}">
                <a16:creationId xmlns:a16="http://schemas.microsoft.com/office/drawing/2014/main" id="{19FE8120-FDE5-4F41-88B1-50EE40C07348}"/>
              </a:ext>
            </a:extLst>
          </p:cNvPr>
          <p:cNvPicPr>
            <a:picLocks noChangeAspect="1"/>
          </p:cNvPicPr>
          <p:nvPr/>
        </p:nvPicPr>
        <p:blipFill>
          <a:blip r:embed="rId3"/>
          <a:stretch>
            <a:fillRect/>
          </a:stretch>
        </p:blipFill>
        <p:spPr>
          <a:xfrm>
            <a:off x="1906210" y="3431818"/>
            <a:ext cx="3069771" cy="1639317"/>
          </a:xfrm>
          <a:prstGeom prst="rect">
            <a:avLst/>
          </a:prstGeom>
        </p:spPr>
      </p:pic>
      <p:pic>
        <p:nvPicPr>
          <p:cNvPr id="15" name="Picture 15" descr="Logo&#10;&#10;Description automatically generated">
            <a:extLst>
              <a:ext uri="{FF2B5EF4-FFF2-40B4-BE49-F238E27FC236}">
                <a16:creationId xmlns:a16="http://schemas.microsoft.com/office/drawing/2014/main" id="{14E1300D-68AB-4A22-9F0F-49158E0016B0}"/>
              </a:ext>
            </a:extLst>
          </p:cNvPr>
          <p:cNvPicPr>
            <a:picLocks noGrp="1" noChangeAspect="1"/>
          </p:cNvPicPr>
          <p:nvPr>
            <p:ph sz="quarter" idx="4"/>
          </p:nvPr>
        </p:nvPicPr>
        <p:blipFill>
          <a:blip r:embed="rId4"/>
          <a:stretch>
            <a:fillRect/>
          </a:stretch>
        </p:blipFill>
        <p:spPr>
          <a:xfrm>
            <a:off x="6253650" y="2313244"/>
            <a:ext cx="5172721" cy="616123"/>
          </a:xfrm>
        </p:spPr>
      </p:pic>
      <p:pic>
        <p:nvPicPr>
          <p:cNvPr id="16" name="Picture 16">
            <a:extLst>
              <a:ext uri="{FF2B5EF4-FFF2-40B4-BE49-F238E27FC236}">
                <a16:creationId xmlns:a16="http://schemas.microsoft.com/office/drawing/2014/main" id="{52F0E929-9789-45DA-9F4D-6AF7732B0E50}"/>
              </a:ext>
            </a:extLst>
          </p:cNvPr>
          <p:cNvPicPr>
            <a:picLocks noChangeAspect="1"/>
          </p:cNvPicPr>
          <p:nvPr/>
        </p:nvPicPr>
        <p:blipFill>
          <a:blip r:embed="rId5"/>
          <a:stretch>
            <a:fillRect/>
          </a:stretch>
        </p:blipFill>
        <p:spPr>
          <a:xfrm>
            <a:off x="7565421" y="2937253"/>
            <a:ext cx="1899254" cy="620635"/>
          </a:xfrm>
          <a:prstGeom prst="rect">
            <a:avLst/>
          </a:prstGeom>
        </p:spPr>
      </p:pic>
      <p:pic>
        <p:nvPicPr>
          <p:cNvPr id="17" name="Picture 17" descr="A picture containing text, white&#10;&#10;Description automatically generated">
            <a:extLst>
              <a:ext uri="{FF2B5EF4-FFF2-40B4-BE49-F238E27FC236}">
                <a16:creationId xmlns:a16="http://schemas.microsoft.com/office/drawing/2014/main" id="{80FF00CC-8072-4447-A142-A8420A573080}"/>
              </a:ext>
            </a:extLst>
          </p:cNvPr>
          <p:cNvPicPr>
            <a:picLocks noChangeAspect="1"/>
          </p:cNvPicPr>
          <p:nvPr/>
        </p:nvPicPr>
        <p:blipFill>
          <a:blip r:embed="rId6"/>
          <a:stretch>
            <a:fillRect/>
          </a:stretch>
        </p:blipFill>
        <p:spPr>
          <a:xfrm>
            <a:off x="6030686" y="3945509"/>
            <a:ext cx="5658150" cy="2510888"/>
          </a:xfrm>
          <a:prstGeom prst="rect">
            <a:avLst/>
          </a:prstGeom>
        </p:spPr>
      </p:pic>
    </p:spTree>
    <p:extLst>
      <p:ext uri="{BB962C8B-B14F-4D97-AF65-F5344CB8AC3E}">
        <p14:creationId xmlns:p14="http://schemas.microsoft.com/office/powerpoint/2010/main" val="3267507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40A94C-E0C6-4FD9-A856-51CE92E40577}"/>
              </a:ext>
            </a:extLst>
          </p:cNvPr>
          <p:cNvSpPr>
            <a:spLocks noGrp="1"/>
          </p:cNvSpPr>
          <p:nvPr>
            <p:ph type="title"/>
          </p:nvPr>
        </p:nvSpPr>
        <p:spPr>
          <a:xfrm>
            <a:off x="5614" y="-2927"/>
            <a:ext cx="12168678" cy="1575768"/>
          </a:xfrm>
        </p:spPr>
        <p:txBody>
          <a:bodyPr>
            <a:normAutofit fontScale="90000"/>
          </a:bodyPr>
          <a:lstStyle/>
          <a:p>
            <a:br>
              <a:rPr lang="en-US" dirty="0">
                <a:ea typeface="+mj-lt"/>
                <a:cs typeface="+mj-lt"/>
              </a:rPr>
            </a:br>
            <a:r>
              <a:rPr lang="en-US" dirty="0">
                <a:ea typeface="+mj-lt"/>
                <a:cs typeface="+mj-lt"/>
              </a:rPr>
              <a:t>Final part of this short case study is to test the trained model for predicting a new “charges” values (by using prepared X test data which is obtained by </a:t>
            </a:r>
            <a:r>
              <a:rPr lang="en-US" i="1" dirty="0">
                <a:ea typeface="+mj-lt"/>
                <a:cs typeface="+mj-lt"/>
              </a:rPr>
              <a:t>train test split</a:t>
            </a:r>
            <a:r>
              <a:rPr lang="en-US" dirty="0">
                <a:ea typeface="+mj-lt"/>
                <a:cs typeface="+mj-lt"/>
              </a:rPr>
              <a:t> function)</a:t>
            </a:r>
            <a:endParaRPr lang="en-US" dirty="0"/>
          </a:p>
          <a:p>
            <a:endParaRPr lang="en-US" dirty="0"/>
          </a:p>
        </p:txBody>
      </p:sp>
      <p:pic>
        <p:nvPicPr>
          <p:cNvPr id="2" name="Picture 3" descr="Graphical user interface, text, application&#10;&#10;Description automatically generated">
            <a:extLst>
              <a:ext uri="{FF2B5EF4-FFF2-40B4-BE49-F238E27FC236}">
                <a16:creationId xmlns:a16="http://schemas.microsoft.com/office/drawing/2014/main" id="{4CAAF748-B48F-4772-B1DD-94119FBE759D}"/>
              </a:ext>
            </a:extLst>
          </p:cNvPr>
          <p:cNvPicPr>
            <a:picLocks noGrp="1" noChangeAspect="1"/>
          </p:cNvPicPr>
          <p:nvPr>
            <p:ph idx="1"/>
          </p:nvPr>
        </p:nvPicPr>
        <p:blipFill>
          <a:blip r:embed="rId2"/>
          <a:stretch>
            <a:fillRect/>
          </a:stretch>
        </p:blipFill>
        <p:spPr>
          <a:xfrm>
            <a:off x="2099582" y="1885347"/>
            <a:ext cx="6638168" cy="1111855"/>
          </a:xfrm>
        </p:spPr>
      </p:pic>
      <p:pic>
        <p:nvPicPr>
          <p:cNvPr id="5" name="Picture 6">
            <a:extLst>
              <a:ext uri="{FF2B5EF4-FFF2-40B4-BE49-F238E27FC236}">
                <a16:creationId xmlns:a16="http://schemas.microsoft.com/office/drawing/2014/main" id="{890E382D-05FA-4208-BE0F-3F93A5557F4C}"/>
              </a:ext>
            </a:extLst>
          </p:cNvPr>
          <p:cNvPicPr>
            <a:picLocks noChangeAspect="1"/>
          </p:cNvPicPr>
          <p:nvPr/>
        </p:nvPicPr>
        <p:blipFill>
          <a:blip r:embed="rId3"/>
          <a:stretch>
            <a:fillRect/>
          </a:stretch>
        </p:blipFill>
        <p:spPr>
          <a:xfrm>
            <a:off x="2099734" y="3152007"/>
            <a:ext cx="6637865" cy="2912558"/>
          </a:xfrm>
          <a:prstGeom prst="rect">
            <a:avLst/>
          </a:prstGeom>
        </p:spPr>
      </p:pic>
    </p:spTree>
    <p:extLst>
      <p:ext uri="{BB962C8B-B14F-4D97-AF65-F5344CB8AC3E}">
        <p14:creationId xmlns:p14="http://schemas.microsoft.com/office/powerpoint/2010/main" val="102141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B9DED-9933-43E0-81A6-5AD170448DE0}"/>
              </a:ext>
            </a:extLst>
          </p:cNvPr>
          <p:cNvSpPr>
            <a:spLocks noGrp="1"/>
          </p:cNvSpPr>
          <p:nvPr>
            <p:ph type="title"/>
          </p:nvPr>
        </p:nvSpPr>
        <p:spPr>
          <a:xfrm>
            <a:off x="2231136" y="467418"/>
            <a:ext cx="7729728" cy="1188720"/>
          </a:xfrm>
          <a:solidFill>
            <a:srgbClr val="FFFFFF"/>
          </a:solidFill>
        </p:spPr>
        <p:txBody>
          <a:bodyPr>
            <a:normAutofit/>
          </a:bodyPr>
          <a:lstStyle/>
          <a:p>
            <a:r>
              <a:rPr lang="en-US" dirty="0"/>
              <a:t>                                                                  </a:t>
            </a:r>
            <a:r>
              <a:rPr lang="en-US" dirty="0" err="1"/>
              <a:t>Apriori</a:t>
            </a:r>
            <a:r>
              <a:rPr lang="en-US" dirty="0"/>
              <a:t> Algorithm</a:t>
            </a:r>
            <a:endParaRPr lang="en-US"/>
          </a:p>
          <a:p>
            <a:endParaRPr lang="en-US" dirty="0"/>
          </a:p>
        </p:txBody>
      </p:sp>
      <p:sp>
        <p:nvSpPr>
          <p:cNvPr id="27" name="Content Placeholder 26">
            <a:extLst>
              <a:ext uri="{FF2B5EF4-FFF2-40B4-BE49-F238E27FC236}">
                <a16:creationId xmlns:a16="http://schemas.microsoft.com/office/drawing/2014/main" id="{D90FFFF3-2E6D-46FD-B9B9-20258BC15404}"/>
              </a:ext>
            </a:extLst>
          </p:cNvPr>
          <p:cNvSpPr>
            <a:spLocks noGrp="1"/>
          </p:cNvSpPr>
          <p:nvPr>
            <p:ph idx="1"/>
          </p:nvPr>
        </p:nvSpPr>
        <p:spPr>
          <a:xfrm>
            <a:off x="2241719" y="2066544"/>
            <a:ext cx="7719145" cy="3673483"/>
          </a:xfrm>
        </p:spPr>
        <p:txBody>
          <a:bodyPr vert="horz" lIns="91440" tIns="45720" rIns="91440" bIns="45720" rtlCol="0" anchor="t">
            <a:normAutofit/>
          </a:bodyPr>
          <a:lstStyle/>
          <a:p>
            <a:pPr marL="0" indent="0">
              <a:buNone/>
            </a:pPr>
            <a:r>
              <a:rPr lang="en-US" sz="2000" dirty="0">
                <a:ea typeface="+mn-lt"/>
                <a:cs typeface="+mn-lt"/>
              </a:rPr>
              <a:t>Association rule mining is a technique to identify underlying relations between different items. Take an example of a Grocery store where customers can buy a variety of items. Usually, there is a pattern in what the customers buy. Say, fathers may buy beer along with diapers, these transactions involve a pattern. More profit can be generated if the relationship between the items purchased in different transactions can be identified, Association rule learning is a rule-based machine learning method for discovering relations between variables in large databases. The objective is to identify strong relations discovered in datasets using some measures such as support, confidence or lift.</a:t>
            </a:r>
            <a:endParaRPr lang="en-US" sz="2000"/>
          </a:p>
        </p:txBody>
      </p:sp>
    </p:spTree>
    <p:extLst>
      <p:ext uri="{BB962C8B-B14F-4D97-AF65-F5344CB8AC3E}">
        <p14:creationId xmlns:p14="http://schemas.microsoft.com/office/powerpoint/2010/main" val="309851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40A94C-E0C6-4FD9-A856-51CE92E40577}"/>
              </a:ext>
            </a:extLst>
          </p:cNvPr>
          <p:cNvSpPr>
            <a:spLocks noGrp="1"/>
          </p:cNvSpPr>
          <p:nvPr>
            <p:ph type="title"/>
          </p:nvPr>
        </p:nvSpPr>
        <p:spPr>
          <a:xfrm>
            <a:off x="537804" y="384122"/>
            <a:ext cx="10971250" cy="1999101"/>
          </a:xfrm>
        </p:spPr>
        <p:txBody>
          <a:bodyPr>
            <a:normAutofit fontScale="90000"/>
          </a:bodyPr>
          <a:lstStyle/>
          <a:p>
            <a:r>
              <a:rPr lang="en-US" dirty="0">
                <a:ea typeface="+mj-lt"/>
                <a:cs typeface="+mj-lt"/>
              </a:rPr>
              <a:t>                                                                                                                                                                                        </a:t>
            </a:r>
            <a:br>
              <a:rPr lang="en-US" dirty="0">
                <a:ea typeface="+mj-lt"/>
                <a:cs typeface="+mj-lt"/>
              </a:rPr>
            </a:br>
            <a:br>
              <a:rPr lang="en-US" dirty="0">
                <a:ea typeface="+mj-lt"/>
                <a:cs typeface="+mj-lt"/>
              </a:rPr>
            </a:br>
            <a:br>
              <a:rPr lang="en-US" dirty="0">
                <a:ea typeface="+mj-lt"/>
                <a:cs typeface="+mj-lt"/>
              </a:rPr>
            </a:br>
            <a:br>
              <a:rPr lang="en-US" dirty="0">
                <a:ea typeface="+mj-lt"/>
                <a:cs typeface="+mj-lt"/>
              </a:rPr>
            </a:br>
            <a:r>
              <a:rPr lang="en-US" dirty="0">
                <a:ea typeface="+mj-lt"/>
                <a:cs typeface="+mj-lt"/>
              </a:rPr>
              <a:t>We will present graphical comparison of expected values of our analysis (y test) and predicted values (predictions) of our trained model.</a:t>
            </a:r>
            <a:endParaRPr lang="en-US" dirty="0"/>
          </a:p>
          <a:p>
            <a:br>
              <a:rPr lang="en-US" dirty="0"/>
            </a:br>
            <a:endParaRPr lang="en-US" dirty="0"/>
          </a:p>
          <a:p>
            <a:br>
              <a:rPr lang="en-US" dirty="0"/>
            </a:br>
            <a:r>
              <a:rPr lang="en-US" dirty="0"/>
              <a:t> </a:t>
            </a:r>
            <a:br>
              <a:rPr lang="en-US" dirty="0"/>
            </a:br>
            <a:endParaRPr lang="en-US" dirty="0"/>
          </a:p>
        </p:txBody>
      </p:sp>
      <p:pic>
        <p:nvPicPr>
          <p:cNvPr id="2" name="Picture 3">
            <a:extLst>
              <a:ext uri="{FF2B5EF4-FFF2-40B4-BE49-F238E27FC236}">
                <a16:creationId xmlns:a16="http://schemas.microsoft.com/office/drawing/2014/main" id="{50D60D89-DE39-4146-BAD3-108E68A261CB}"/>
              </a:ext>
            </a:extLst>
          </p:cNvPr>
          <p:cNvPicPr>
            <a:picLocks noGrp="1" noChangeAspect="1"/>
          </p:cNvPicPr>
          <p:nvPr>
            <p:ph idx="1"/>
          </p:nvPr>
        </p:nvPicPr>
        <p:blipFill>
          <a:blip r:embed="rId2"/>
          <a:stretch>
            <a:fillRect/>
          </a:stretch>
        </p:blipFill>
        <p:spPr>
          <a:xfrm>
            <a:off x="2444297" y="2491772"/>
            <a:ext cx="5851978" cy="709386"/>
          </a:xfrm>
        </p:spPr>
      </p:pic>
      <p:pic>
        <p:nvPicPr>
          <p:cNvPr id="4" name="Picture 4" descr="Chart, scatter chart&#10;&#10;Description automatically generated">
            <a:extLst>
              <a:ext uri="{FF2B5EF4-FFF2-40B4-BE49-F238E27FC236}">
                <a16:creationId xmlns:a16="http://schemas.microsoft.com/office/drawing/2014/main" id="{2E6AEF3D-E9EF-432A-A33E-F778F7A8444F}"/>
              </a:ext>
            </a:extLst>
          </p:cNvPr>
          <p:cNvPicPr>
            <a:picLocks noChangeAspect="1"/>
          </p:cNvPicPr>
          <p:nvPr/>
        </p:nvPicPr>
        <p:blipFill>
          <a:blip r:embed="rId3"/>
          <a:stretch>
            <a:fillRect/>
          </a:stretch>
        </p:blipFill>
        <p:spPr>
          <a:xfrm>
            <a:off x="2946400" y="3431716"/>
            <a:ext cx="5186437" cy="3054664"/>
          </a:xfrm>
          <a:prstGeom prst="rect">
            <a:avLst/>
          </a:prstGeom>
        </p:spPr>
      </p:pic>
    </p:spTree>
    <p:extLst>
      <p:ext uri="{BB962C8B-B14F-4D97-AF65-F5344CB8AC3E}">
        <p14:creationId xmlns:p14="http://schemas.microsoft.com/office/powerpoint/2010/main" val="316516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F40A94C-E0C6-4FD9-A856-51CE92E40577}"/>
              </a:ext>
            </a:extLst>
          </p:cNvPr>
          <p:cNvSpPr>
            <a:spLocks noGrp="1"/>
          </p:cNvSpPr>
          <p:nvPr>
            <p:ph type="title"/>
          </p:nvPr>
        </p:nvSpPr>
        <p:spPr>
          <a:xfrm>
            <a:off x="961136" y="130121"/>
            <a:ext cx="10777728" cy="1599958"/>
          </a:xfrm>
        </p:spPr>
        <p:txBody>
          <a:bodyPr/>
          <a:lstStyle/>
          <a:p>
            <a:r>
              <a:rPr lang="en-US" dirty="0">
                <a:ea typeface="+mj-lt"/>
                <a:cs typeface="+mj-lt"/>
              </a:rPr>
              <a:t>Also, let’s see an error distribution graph of our predictions.</a:t>
            </a:r>
            <a:endParaRPr lang="en-US" dirty="0"/>
          </a:p>
          <a:p>
            <a:endParaRPr lang="en-US" dirty="0"/>
          </a:p>
        </p:txBody>
      </p:sp>
      <p:pic>
        <p:nvPicPr>
          <p:cNvPr id="7" name="Picture 7" descr="Chart, histogram&#10;&#10;Description automatically generated">
            <a:extLst>
              <a:ext uri="{FF2B5EF4-FFF2-40B4-BE49-F238E27FC236}">
                <a16:creationId xmlns:a16="http://schemas.microsoft.com/office/drawing/2014/main" id="{FE027920-F855-448E-B05D-8951109664AE}"/>
              </a:ext>
            </a:extLst>
          </p:cNvPr>
          <p:cNvPicPr>
            <a:picLocks noGrp="1" noChangeAspect="1"/>
          </p:cNvPicPr>
          <p:nvPr>
            <p:ph idx="1"/>
          </p:nvPr>
        </p:nvPicPr>
        <p:blipFill>
          <a:blip r:embed="rId2"/>
          <a:stretch>
            <a:fillRect/>
          </a:stretch>
        </p:blipFill>
        <p:spPr>
          <a:xfrm>
            <a:off x="1990574" y="3091167"/>
            <a:ext cx="6614280" cy="3647167"/>
          </a:xfrm>
        </p:spPr>
      </p:pic>
      <p:pic>
        <p:nvPicPr>
          <p:cNvPr id="8" name="Picture 8" descr="Text&#10;&#10;Description automatically generated">
            <a:extLst>
              <a:ext uri="{FF2B5EF4-FFF2-40B4-BE49-F238E27FC236}">
                <a16:creationId xmlns:a16="http://schemas.microsoft.com/office/drawing/2014/main" id="{F40BE0FC-016B-41A8-9B25-AC9E769A0D81}"/>
              </a:ext>
            </a:extLst>
          </p:cNvPr>
          <p:cNvPicPr>
            <a:picLocks noChangeAspect="1"/>
          </p:cNvPicPr>
          <p:nvPr/>
        </p:nvPicPr>
        <p:blipFill>
          <a:blip r:embed="rId3"/>
          <a:stretch>
            <a:fillRect/>
          </a:stretch>
        </p:blipFill>
        <p:spPr>
          <a:xfrm>
            <a:off x="2789162" y="2171810"/>
            <a:ext cx="4678438" cy="724285"/>
          </a:xfrm>
          <a:prstGeom prst="rect">
            <a:avLst/>
          </a:prstGeom>
        </p:spPr>
      </p:pic>
    </p:spTree>
    <p:extLst>
      <p:ext uri="{BB962C8B-B14F-4D97-AF65-F5344CB8AC3E}">
        <p14:creationId xmlns:p14="http://schemas.microsoft.com/office/powerpoint/2010/main" val="605140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7321-BDE3-4A42-AA7A-EB79F6845437}"/>
              </a:ext>
            </a:extLst>
          </p:cNvPr>
          <p:cNvSpPr>
            <a:spLocks noGrp="1"/>
          </p:cNvSpPr>
          <p:nvPr>
            <p:ph type="title"/>
          </p:nvPr>
        </p:nvSpPr>
        <p:spPr>
          <a:xfrm>
            <a:off x="368470" y="275263"/>
            <a:ext cx="11370393" cy="2301481"/>
          </a:xfrm>
        </p:spPr>
        <p:txBody>
          <a:bodyPr>
            <a:normAutofit fontScale="90000"/>
          </a:bodyPr>
          <a:lstStyle/>
          <a:p>
            <a:br>
              <a:rPr lang="en-US" dirty="0">
                <a:ea typeface="+mj-lt"/>
                <a:cs typeface="+mj-lt"/>
              </a:rPr>
            </a:br>
            <a:r>
              <a:rPr lang="en-US" dirty="0">
                <a:ea typeface="+mj-lt"/>
                <a:cs typeface="+mj-lt"/>
              </a:rPr>
              <a:t>Finally, let’s calculate and print mean absolute error (MAE) and mean squared error (MSE) for our predictions. These measures will represent quality parameters of our model (achieved prediction accuracy)</a:t>
            </a:r>
            <a:endParaRPr lang="en-US" dirty="0"/>
          </a:p>
          <a:p>
            <a:endParaRPr lang="en-US" dirty="0"/>
          </a:p>
        </p:txBody>
      </p:sp>
      <p:pic>
        <p:nvPicPr>
          <p:cNvPr id="4" name="Picture 4" descr="Graphical user interface, text&#10;&#10;Description automatically generated">
            <a:extLst>
              <a:ext uri="{FF2B5EF4-FFF2-40B4-BE49-F238E27FC236}">
                <a16:creationId xmlns:a16="http://schemas.microsoft.com/office/drawing/2014/main" id="{6972A88D-3C16-4D7F-ADDF-614949738082}"/>
              </a:ext>
            </a:extLst>
          </p:cNvPr>
          <p:cNvPicPr>
            <a:picLocks noGrp="1" noChangeAspect="1"/>
          </p:cNvPicPr>
          <p:nvPr>
            <p:ph idx="1"/>
          </p:nvPr>
        </p:nvPicPr>
        <p:blipFill>
          <a:blip r:embed="rId2"/>
          <a:stretch>
            <a:fillRect/>
          </a:stretch>
        </p:blipFill>
        <p:spPr>
          <a:xfrm>
            <a:off x="635000" y="2652335"/>
            <a:ext cx="7620000" cy="1295400"/>
          </a:xfrm>
        </p:spPr>
      </p:pic>
      <p:pic>
        <p:nvPicPr>
          <p:cNvPr id="5" name="Picture 5" descr="Text&#10;&#10;Description automatically generated">
            <a:extLst>
              <a:ext uri="{FF2B5EF4-FFF2-40B4-BE49-F238E27FC236}">
                <a16:creationId xmlns:a16="http://schemas.microsoft.com/office/drawing/2014/main" id="{E0B9EEA8-5DB9-4840-9569-319742AF6CB0}"/>
              </a:ext>
            </a:extLst>
          </p:cNvPr>
          <p:cNvPicPr>
            <a:picLocks noChangeAspect="1"/>
          </p:cNvPicPr>
          <p:nvPr/>
        </p:nvPicPr>
        <p:blipFill>
          <a:blip r:embed="rId3"/>
          <a:stretch>
            <a:fillRect/>
          </a:stretch>
        </p:blipFill>
        <p:spPr>
          <a:xfrm>
            <a:off x="640821" y="4058860"/>
            <a:ext cx="6253691" cy="2139042"/>
          </a:xfrm>
          <a:prstGeom prst="rect">
            <a:avLst/>
          </a:prstGeom>
        </p:spPr>
      </p:pic>
    </p:spTree>
    <p:extLst>
      <p:ext uri="{BB962C8B-B14F-4D97-AF65-F5344CB8AC3E}">
        <p14:creationId xmlns:p14="http://schemas.microsoft.com/office/powerpoint/2010/main" val="3827301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EB9C4-C3C9-4342-82A3-182DA5CB6FF1}"/>
              </a:ext>
            </a:extLst>
          </p:cNvPr>
          <p:cNvSpPr>
            <a:spLocks noGrp="1"/>
          </p:cNvSpPr>
          <p:nvPr>
            <p:ph type="title"/>
          </p:nvPr>
        </p:nvSpPr>
        <p:spPr>
          <a:xfrm>
            <a:off x="2696803" y="202693"/>
            <a:ext cx="6004644" cy="1114636"/>
          </a:xfrm>
        </p:spPr>
        <p:txBody>
          <a:bodyPr>
            <a:normAutofit fontScale="90000"/>
          </a:bodyPr>
          <a:lstStyle/>
          <a:p>
            <a:r>
              <a:rPr lang="en-US" dirty="0"/>
              <a:t>    </a:t>
            </a:r>
            <a:br>
              <a:rPr lang="en-US" dirty="0"/>
            </a:br>
            <a:r>
              <a:rPr lang="en-US" dirty="0"/>
              <a:t>Cross Validation</a:t>
            </a:r>
          </a:p>
          <a:p>
            <a:endParaRPr lang="en-US" dirty="0"/>
          </a:p>
        </p:txBody>
      </p:sp>
      <p:sp>
        <p:nvSpPr>
          <p:cNvPr id="3" name="Content Placeholder 2">
            <a:extLst>
              <a:ext uri="{FF2B5EF4-FFF2-40B4-BE49-F238E27FC236}">
                <a16:creationId xmlns:a16="http://schemas.microsoft.com/office/drawing/2014/main" id="{6402870B-C9B0-4523-95A7-A06A8293C511}"/>
              </a:ext>
            </a:extLst>
          </p:cNvPr>
          <p:cNvSpPr>
            <a:spLocks noGrp="1"/>
          </p:cNvSpPr>
          <p:nvPr>
            <p:ph idx="1"/>
          </p:nvPr>
        </p:nvSpPr>
        <p:spPr>
          <a:xfrm>
            <a:off x="421386" y="1547961"/>
            <a:ext cx="11444478" cy="5038732"/>
          </a:xfrm>
        </p:spPr>
        <p:txBody>
          <a:bodyPr vert="horz" lIns="91440" tIns="45720" rIns="91440" bIns="45720" rtlCol="0" anchor="t">
            <a:normAutofit/>
          </a:bodyPr>
          <a:lstStyle/>
          <a:p>
            <a:pPr marL="0" indent="0">
              <a:buNone/>
            </a:pPr>
            <a:r>
              <a:rPr lang="en-US" sz="2000" dirty="0">
                <a:latin typeface="Georgia Pro"/>
                <a:ea typeface="+mn-lt"/>
                <a:cs typeface="+mn-lt"/>
              </a:rPr>
              <a:t>Cross validation is a model evaluation method that is better than residuals. The problem with residual evaluations is that they do not give an indication of how well the learner will do when it is asked to make new predictions for data it has not already seen. One way to overcome this problem is to not use the entire data set when training a learner. Some of the data is removed before training begins. Then when training is done, the data that was removed can be used to test the performance of the learned model on  "new'' data. This is the basic idea for a whole class of model evaluation methods called </a:t>
            </a:r>
            <a:r>
              <a:rPr lang="en-US" sz="2000" i="1" dirty="0">
                <a:latin typeface="Georgia Pro"/>
                <a:ea typeface="+mn-lt"/>
                <a:cs typeface="+mn-lt"/>
              </a:rPr>
              <a:t>cross validation</a:t>
            </a:r>
            <a:r>
              <a:rPr lang="en-US" sz="2000" dirty="0">
                <a:latin typeface="Georgia Pro"/>
                <a:ea typeface="+mn-lt"/>
                <a:cs typeface="+mn-lt"/>
              </a:rPr>
              <a:t>.</a:t>
            </a:r>
            <a:endParaRPr lang="en-US" sz="2000">
              <a:latin typeface="Georgia Pro"/>
            </a:endParaRPr>
          </a:p>
        </p:txBody>
      </p:sp>
      <p:pic>
        <p:nvPicPr>
          <p:cNvPr id="4" name="Picture 4" descr="Chart, histogram&#10;&#10;Description automatically generated">
            <a:extLst>
              <a:ext uri="{FF2B5EF4-FFF2-40B4-BE49-F238E27FC236}">
                <a16:creationId xmlns:a16="http://schemas.microsoft.com/office/drawing/2014/main" id="{EDD91216-366C-486B-B648-752DD16D3DE3}"/>
              </a:ext>
            </a:extLst>
          </p:cNvPr>
          <p:cNvPicPr>
            <a:picLocks noChangeAspect="1"/>
          </p:cNvPicPr>
          <p:nvPr/>
        </p:nvPicPr>
        <p:blipFill>
          <a:blip r:embed="rId2"/>
          <a:stretch>
            <a:fillRect/>
          </a:stretch>
        </p:blipFill>
        <p:spPr>
          <a:xfrm>
            <a:off x="4250116" y="3691543"/>
            <a:ext cx="4175578" cy="3055105"/>
          </a:xfrm>
          <a:prstGeom prst="rect">
            <a:avLst/>
          </a:prstGeom>
        </p:spPr>
      </p:pic>
    </p:spTree>
    <p:extLst>
      <p:ext uri="{BB962C8B-B14F-4D97-AF65-F5344CB8AC3E}">
        <p14:creationId xmlns:p14="http://schemas.microsoft.com/office/powerpoint/2010/main" val="1936142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F7FD-27DC-4129-8279-1144B8A80493}"/>
              </a:ext>
            </a:extLst>
          </p:cNvPr>
          <p:cNvSpPr>
            <a:spLocks noGrp="1"/>
          </p:cNvSpPr>
          <p:nvPr>
            <p:ph type="title"/>
          </p:nvPr>
        </p:nvSpPr>
        <p:spPr>
          <a:xfrm>
            <a:off x="2001326" y="-2927"/>
            <a:ext cx="7729728" cy="1019387"/>
          </a:xfrm>
        </p:spPr>
        <p:txBody>
          <a:bodyPr>
            <a:normAutofit/>
          </a:bodyPr>
          <a:lstStyle/>
          <a:p>
            <a:r>
              <a:rPr lang="en-US" b="1">
                <a:solidFill>
                  <a:srgbClr val="4E4E4E"/>
                </a:solidFill>
                <a:latin typeface="Open Sans"/>
                <a:ea typeface="Open Sans"/>
                <a:cs typeface="Open Sans"/>
              </a:rPr>
              <a:t>K-means</a:t>
            </a:r>
            <a:endParaRPr lang="en-US" dirty="0"/>
          </a:p>
        </p:txBody>
      </p:sp>
      <p:sp>
        <p:nvSpPr>
          <p:cNvPr id="3" name="Content Placeholder 2">
            <a:extLst>
              <a:ext uri="{FF2B5EF4-FFF2-40B4-BE49-F238E27FC236}">
                <a16:creationId xmlns:a16="http://schemas.microsoft.com/office/drawing/2014/main" id="{E02191E6-544B-454D-AB6F-2F3E20981E3C}"/>
              </a:ext>
            </a:extLst>
          </p:cNvPr>
          <p:cNvSpPr>
            <a:spLocks noGrp="1"/>
          </p:cNvSpPr>
          <p:nvPr>
            <p:ph idx="1"/>
          </p:nvPr>
        </p:nvSpPr>
        <p:spPr>
          <a:xfrm>
            <a:off x="271709" y="1150332"/>
            <a:ext cx="11781630" cy="5496837"/>
          </a:xfrm>
        </p:spPr>
        <p:txBody>
          <a:bodyPr vert="horz" lIns="91440" tIns="45720" rIns="91440" bIns="45720" rtlCol="0" anchor="t">
            <a:normAutofit fontScale="85000" lnSpcReduction="10000"/>
          </a:bodyPr>
          <a:lstStyle/>
          <a:p>
            <a:pPr marL="0" indent="0">
              <a:buNone/>
            </a:pPr>
            <a:r>
              <a:rPr lang="en-US" sz="2000" dirty="0">
                <a:ea typeface="+mn-lt"/>
                <a:cs typeface="+mn-lt"/>
              </a:rPr>
              <a:t>K-means is a simple iterative clustering algorithm. Starting with randomly chosen KK centroids, the algorithm proceeds to update the centroids and their clusters to equilibrium while minimizing the total within cluster variance. It is primarily used in scenarios with real-valued features because it relies on the Euclidean distance to discover cluster centroids.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a:buNone/>
            </a:pPr>
            <a:endParaRPr lang="en-US" b="1" u="sng" dirty="0"/>
          </a:p>
          <a:p>
            <a:pPr>
              <a:buNone/>
            </a:pPr>
            <a:endParaRPr lang="en-US" b="1" u="sng" dirty="0"/>
          </a:p>
          <a:p>
            <a:pPr>
              <a:buNone/>
            </a:pPr>
            <a:r>
              <a:rPr lang="en-US" b="1" u="sng" dirty="0"/>
              <a:t>Advantages of k-means</a:t>
            </a:r>
            <a:endParaRPr lang="en-US" dirty="0"/>
          </a:p>
          <a:p>
            <a:pPr>
              <a:buNone/>
            </a:pPr>
            <a:r>
              <a:rPr lang="en-US" sz="2000" b="1" dirty="0">
                <a:ea typeface="+mn-lt"/>
                <a:cs typeface="+mn-lt"/>
              </a:rPr>
              <a:t>Relatively simple to implement.</a:t>
            </a:r>
            <a:endParaRPr lang="en-US" dirty="0"/>
          </a:p>
          <a:p>
            <a:pPr>
              <a:buNone/>
            </a:pPr>
            <a:r>
              <a:rPr lang="en-US" sz="2000" b="1" dirty="0">
                <a:ea typeface="+mn-lt"/>
                <a:cs typeface="+mn-lt"/>
              </a:rPr>
              <a:t>Scales to large data sets.</a:t>
            </a:r>
            <a:endParaRPr lang="en-US" dirty="0"/>
          </a:p>
          <a:p>
            <a:pPr>
              <a:buNone/>
            </a:pPr>
            <a:r>
              <a:rPr lang="en-US" sz="2000" b="1" dirty="0">
                <a:ea typeface="+mn-lt"/>
                <a:cs typeface="+mn-lt"/>
              </a:rPr>
              <a:t>Guarantees convergence.</a:t>
            </a:r>
            <a:endParaRPr lang="en-US" dirty="0"/>
          </a:p>
          <a:p>
            <a:pPr>
              <a:buNone/>
            </a:pPr>
            <a:r>
              <a:rPr lang="en-US" sz="2000" b="1" dirty="0">
                <a:ea typeface="+mn-lt"/>
                <a:cs typeface="+mn-lt"/>
              </a:rPr>
              <a:t>Can warm-start the positions of centroids.</a:t>
            </a:r>
            <a:endParaRPr lang="en-US" dirty="0"/>
          </a:p>
          <a:p>
            <a:pPr>
              <a:buNone/>
            </a:pPr>
            <a:r>
              <a:rPr lang="en-US" sz="2000" b="1" dirty="0">
                <a:ea typeface="+mn-lt"/>
                <a:cs typeface="+mn-lt"/>
              </a:rPr>
              <a:t>Easily adapts to new examples.</a:t>
            </a:r>
            <a:endParaRPr lang="en-US" dirty="0"/>
          </a:p>
          <a:p>
            <a:pPr>
              <a:buNone/>
            </a:pPr>
            <a:r>
              <a:rPr lang="en-US" sz="2000" b="1" dirty="0">
                <a:ea typeface="+mn-lt"/>
                <a:cs typeface="+mn-lt"/>
              </a:rPr>
              <a:t>Generalizes to clusters of different shapes and sizes, such as elliptical clusters.</a:t>
            </a:r>
            <a:endParaRPr lang="en-US"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4" name="Picture 4" descr="Chart, scatter chart&#10;&#10;Description automatically generated">
            <a:extLst>
              <a:ext uri="{FF2B5EF4-FFF2-40B4-BE49-F238E27FC236}">
                <a16:creationId xmlns:a16="http://schemas.microsoft.com/office/drawing/2014/main" id="{D7100D7C-1DAB-4B17-86D6-8B7271D9DC92}"/>
              </a:ext>
            </a:extLst>
          </p:cNvPr>
          <p:cNvPicPr>
            <a:picLocks noChangeAspect="1"/>
          </p:cNvPicPr>
          <p:nvPr/>
        </p:nvPicPr>
        <p:blipFill>
          <a:blip r:embed="rId2"/>
          <a:stretch>
            <a:fillRect/>
          </a:stretch>
        </p:blipFill>
        <p:spPr>
          <a:xfrm>
            <a:off x="1664306" y="2098321"/>
            <a:ext cx="8089293" cy="1850977"/>
          </a:xfrm>
          <a:prstGeom prst="rect">
            <a:avLst/>
          </a:prstGeom>
        </p:spPr>
      </p:pic>
    </p:spTree>
    <p:extLst>
      <p:ext uri="{BB962C8B-B14F-4D97-AF65-F5344CB8AC3E}">
        <p14:creationId xmlns:p14="http://schemas.microsoft.com/office/powerpoint/2010/main" val="51731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11D6898-CBBF-442B-819B-41E3E9DF4338}"/>
              </a:ext>
            </a:extLst>
          </p:cNvPr>
          <p:cNvSpPr>
            <a:spLocks noGrp="1"/>
          </p:cNvSpPr>
          <p:nvPr>
            <p:ph type="body" idx="1"/>
          </p:nvPr>
        </p:nvSpPr>
        <p:spPr>
          <a:xfrm>
            <a:off x="337629" y="1212768"/>
            <a:ext cx="5516055" cy="897610"/>
          </a:xfrm>
        </p:spPr>
        <p:txBody>
          <a:bodyPr vert="horz" lIns="91440" tIns="45720" rIns="91440" bIns="45720" rtlCol="0" anchor="b" anchorCtr="1">
            <a:noAutofit/>
          </a:bodyPr>
          <a:lstStyle/>
          <a:p>
            <a:pPr algn="l"/>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                    </a:t>
            </a: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endParaRPr lang="en-US" sz="2000" dirty="0">
              <a:solidFill>
                <a:schemeClr val="tx1"/>
              </a:solidFill>
            </a:endParaRPr>
          </a:p>
          <a:p>
            <a:pPr algn="l"/>
            <a:r>
              <a:rPr lang="en-US" sz="2000" dirty="0">
                <a:solidFill>
                  <a:schemeClr val="tx1"/>
                </a:solidFill>
              </a:rPr>
              <a:t>                                                                     Importing relevant libraries</a:t>
            </a:r>
            <a:endParaRPr lang="en-US" dirty="0">
              <a:solidFill>
                <a:schemeClr val="tx1"/>
              </a:solidFill>
            </a:endParaRPr>
          </a:p>
          <a:p>
            <a:endParaRPr lang="en-US" sz="2000" dirty="0">
              <a:solidFill>
                <a:schemeClr val="tx1"/>
              </a:solidFill>
            </a:endParaRPr>
          </a:p>
        </p:txBody>
      </p:sp>
      <p:pic>
        <p:nvPicPr>
          <p:cNvPr id="7" name="Picture 7" descr="Text&#10;&#10;Description automatically generated">
            <a:extLst>
              <a:ext uri="{FF2B5EF4-FFF2-40B4-BE49-F238E27FC236}">
                <a16:creationId xmlns:a16="http://schemas.microsoft.com/office/drawing/2014/main" id="{686CB591-6AE3-4182-9194-3791D52D8551}"/>
              </a:ext>
            </a:extLst>
          </p:cNvPr>
          <p:cNvPicPr>
            <a:picLocks noGrp="1" noChangeAspect="1"/>
          </p:cNvPicPr>
          <p:nvPr>
            <p:ph sz="half" idx="2"/>
          </p:nvPr>
        </p:nvPicPr>
        <p:blipFill>
          <a:blip r:embed="rId2"/>
          <a:stretch>
            <a:fillRect/>
          </a:stretch>
        </p:blipFill>
        <p:spPr>
          <a:xfrm>
            <a:off x="506670" y="1827480"/>
            <a:ext cx="5105400" cy="3837364"/>
          </a:xfrm>
        </p:spPr>
      </p:pic>
      <p:pic>
        <p:nvPicPr>
          <p:cNvPr id="8" name="Picture 8" descr="Table&#10;&#10;Description automatically generated">
            <a:extLst>
              <a:ext uri="{FF2B5EF4-FFF2-40B4-BE49-F238E27FC236}">
                <a16:creationId xmlns:a16="http://schemas.microsoft.com/office/drawing/2014/main" id="{82A95C67-A361-4FEE-B62B-234FFC3DB5F8}"/>
              </a:ext>
            </a:extLst>
          </p:cNvPr>
          <p:cNvPicPr>
            <a:picLocks noGrp="1" noChangeAspect="1"/>
          </p:cNvPicPr>
          <p:nvPr>
            <p:ph sz="quarter" idx="4"/>
          </p:nvPr>
        </p:nvPicPr>
        <p:blipFill>
          <a:blip r:embed="rId3"/>
          <a:stretch>
            <a:fillRect/>
          </a:stretch>
        </p:blipFill>
        <p:spPr>
          <a:xfrm>
            <a:off x="6090083" y="2906224"/>
            <a:ext cx="5245856" cy="2756353"/>
          </a:xfrm>
        </p:spPr>
      </p:pic>
      <p:sp>
        <p:nvSpPr>
          <p:cNvPr id="6" name="Text Placeholder 5">
            <a:extLst>
              <a:ext uri="{FF2B5EF4-FFF2-40B4-BE49-F238E27FC236}">
                <a16:creationId xmlns:a16="http://schemas.microsoft.com/office/drawing/2014/main" id="{3D405952-50E8-4E60-9A8B-BC16FE044216}"/>
              </a:ext>
            </a:extLst>
          </p:cNvPr>
          <p:cNvSpPr>
            <a:spLocks noGrp="1"/>
          </p:cNvSpPr>
          <p:nvPr>
            <p:ph type="body" sz="quarter" idx="13"/>
          </p:nvPr>
        </p:nvSpPr>
        <p:spPr>
          <a:xfrm>
            <a:off x="6338316" y="1370005"/>
            <a:ext cx="4693581" cy="1091134"/>
          </a:xfrm>
        </p:spPr>
        <p:txBody>
          <a:bodyPr/>
          <a:lstStyle/>
          <a:p>
            <a:pPr algn="l"/>
            <a:r>
              <a:rPr lang="en-US" dirty="0">
                <a:solidFill>
                  <a:schemeClr val="tx1"/>
                </a:solidFill>
              </a:rPr>
              <a:t>         Loading the Data</a:t>
            </a:r>
          </a:p>
          <a:p>
            <a:endParaRPr lang="en-US" dirty="0">
              <a:solidFill>
                <a:schemeClr val="tx1"/>
              </a:solidFill>
            </a:endParaRPr>
          </a:p>
        </p:txBody>
      </p:sp>
      <p:sp>
        <p:nvSpPr>
          <p:cNvPr id="2" name="Title 1">
            <a:extLst>
              <a:ext uri="{FF2B5EF4-FFF2-40B4-BE49-F238E27FC236}">
                <a16:creationId xmlns:a16="http://schemas.microsoft.com/office/drawing/2014/main" id="{B592A783-6BDA-4C3A-A78E-0FFC14C0DBAB}"/>
              </a:ext>
            </a:extLst>
          </p:cNvPr>
          <p:cNvSpPr>
            <a:spLocks noGrp="1"/>
          </p:cNvSpPr>
          <p:nvPr>
            <p:ph type="title"/>
          </p:nvPr>
        </p:nvSpPr>
        <p:spPr>
          <a:xfrm>
            <a:off x="2231136" y="226883"/>
            <a:ext cx="7729728" cy="898434"/>
          </a:xfrm>
        </p:spPr>
        <p:txBody>
          <a:bodyPr>
            <a:normAutofit fontScale="90000"/>
          </a:bodyPr>
          <a:lstStyle/>
          <a:p>
            <a:pPr algn="l"/>
            <a:br>
              <a:rPr lang="en-US" b="1" dirty="0"/>
            </a:br>
            <a:r>
              <a:rPr lang="en-US" b="1" dirty="0"/>
              <a:t>         Python Implementation</a:t>
            </a:r>
            <a:endParaRPr lang="en-US" dirty="0"/>
          </a:p>
          <a:p>
            <a:endParaRPr lang="en-US" dirty="0"/>
          </a:p>
        </p:txBody>
      </p:sp>
      <p:pic>
        <p:nvPicPr>
          <p:cNvPr id="9" name="Picture 9">
            <a:extLst>
              <a:ext uri="{FF2B5EF4-FFF2-40B4-BE49-F238E27FC236}">
                <a16:creationId xmlns:a16="http://schemas.microsoft.com/office/drawing/2014/main" id="{C23FEE6F-6ADA-4EF4-BFE3-613B3C3F2E0E}"/>
              </a:ext>
            </a:extLst>
          </p:cNvPr>
          <p:cNvPicPr>
            <a:picLocks noChangeAspect="1"/>
          </p:cNvPicPr>
          <p:nvPr/>
        </p:nvPicPr>
        <p:blipFill>
          <a:blip r:embed="rId4"/>
          <a:stretch>
            <a:fillRect/>
          </a:stretch>
        </p:blipFill>
        <p:spPr>
          <a:xfrm>
            <a:off x="6502400" y="2214184"/>
            <a:ext cx="3614057" cy="482300"/>
          </a:xfrm>
          <a:prstGeom prst="rect">
            <a:avLst/>
          </a:prstGeom>
        </p:spPr>
      </p:pic>
    </p:spTree>
    <p:extLst>
      <p:ext uri="{BB962C8B-B14F-4D97-AF65-F5344CB8AC3E}">
        <p14:creationId xmlns:p14="http://schemas.microsoft.com/office/powerpoint/2010/main" val="4084136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Text&#10;&#10;Description automatically generated">
            <a:extLst>
              <a:ext uri="{FF2B5EF4-FFF2-40B4-BE49-F238E27FC236}">
                <a16:creationId xmlns:a16="http://schemas.microsoft.com/office/drawing/2014/main" id="{67434D63-95AA-41C1-88AE-B6C3BA4D7914}"/>
              </a:ext>
            </a:extLst>
          </p:cNvPr>
          <p:cNvPicPr>
            <a:picLocks noGrp="1" noChangeAspect="1"/>
          </p:cNvPicPr>
          <p:nvPr>
            <p:ph sz="half" idx="2"/>
          </p:nvPr>
        </p:nvPicPr>
        <p:blipFill>
          <a:blip r:embed="rId2"/>
          <a:stretch>
            <a:fillRect/>
          </a:stretch>
        </p:blipFill>
        <p:spPr>
          <a:xfrm>
            <a:off x="325531" y="1764783"/>
            <a:ext cx="5407200" cy="1192947"/>
          </a:xfrm>
        </p:spPr>
      </p:pic>
      <p:pic>
        <p:nvPicPr>
          <p:cNvPr id="12" name="Picture 12" descr="Chart, scatter chart&#10;&#10;Description automatically generated">
            <a:extLst>
              <a:ext uri="{FF2B5EF4-FFF2-40B4-BE49-F238E27FC236}">
                <a16:creationId xmlns:a16="http://schemas.microsoft.com/office/drawing/2014/main" id="{14104031-B299-4D41-AF80-7863E78B5B6B}"/>
              </a:ext>
            </a:extLst>
          </p:cNvPr>
          <p:cNvPicPr>
            <a:picLocks noGrp="1" noChangeAspect="1"/>
          </p:cNvPicPr>
          <p:nvPr>
            <p:ph sz="quarter" idx="4"/>
          </p:nvPr>
        </p:nvPicPr>
        <p:blipFill>
          <a:blip r:embed="rId3"/>
          <a:stretch>
            <a:fillRect/>
          </a:stretch>
        </p:blipFill>
        <p:spPr>
          <a:xfrm>
            <a:off x="331692" y="3367202"/>
            <a:ext cx="5163305" cy="2717346"/>
          </a:xfrm>
        </p:spPr>
      </p:pic>
      <p:sp>
        <p:nvSpPr>
          <p:cNvPr id="5" name="Text Placeholder 4">
            <a:extLst>
              <a:ext uri="{FF2B5EF4-FFF2-40B4-BE49-F238E27FC236}">
                <a16:creationId xmlns:a16="http://schemas.microsoft.com/office/drawing/2014/main" id="{4C6DA7B3-76E3-4672-9923-59ADE8D3B819}"/>
              </a:ext>
            </a:extLst>
          </p:cNvPr>
          <p:cNvSpPr>
            <a:spLocks noGrp="1"/>
          </p:cNvSpPr>
          <p:nvPr>
            <p:ph type="body" sz="quarter" idx="13"/>
          </p:nvPr>
        </p:nvSpPr>
        <p:spPr>
          <a:xfrm>
            <a:off x="326984" y="402386"/>
            <a:ext cx="11176627" cy="1768468"/>
          </a:xfrm>
        </p:spPr>
        <p:txBody>
          <a:bodyPr/>
          <a:lstStyle/>
          <a:p>
            <a:pPr algn="l"/>
            <a:r>
              <a:rPr lang="en-US" sz="2000" dirty="0">
                <a:solidFill>
                  <a:schemeClr val="tx1"/>
                </a:solidFill>
              </a:rPr>
              <a:t>            Plotting the data                                              Selecting the feature</a:t>
            </a:r>
          </a:p>
          <a:p>
            <a:pPr algn="l"/>
            <a:endParaRPr lang="en-US" sz="2000" dirty="0">
              <a:solidFill>
                <a:schemeClr val="tx1"/>
              </a:solidFill>
            </a:endParaRPr>
          </a:p>
          <a:p>
            <a:endParaRPr lang="en-US" sz="2000" dirty="0">
              <a:solidFill>
                <a:schemeClr val="tx1"/>
              </a:solidFill>
            </a:endParaRPr>
          </a:p>
        </p:txBody>
      </p:sp>
      <p:pic>
        <p:nvPicPr>
          <p:cNvPr id="13" name="Picture 13">
            <a:extLst>
              <a:ext uri="{FF2B5EF4-FFF2-40B4-BE49-F238E27FC236}">
                <a16:creationId xmlns:a16="http://schemas.microsoft.com/office/drawing/2014/main" id="{A150E8CF-58C2-42AC-98C5-C9FC99762185}"/>
              </a:ext>
            </a:extLst>
          </p:cNvPr>
          <p:cNvPicPr>
            <a:picLocks noChangeAspect="1"/>
          </p:cNvPicPr>
          <p:nvPr/>
        </p:nvPicPr>
        <p:blipFill>
          <a:blip r:embed="rId4"/>
          <a:stretch>
            <a:fillRect/>
          </a:stretch>
        </p:blipFill>
        <p:spPr>
          <a:xfrm>
            <a:off x="5933924" y="1763101"/>
            <a:ext cx="6021010" cy="416846"/>
          </a:xfrm>
          <a:prstGeom prst="rect">
            <a:avLst/>
          </a:prstGeom>
        </p:spPr>
      </p:pic>
      <p:pic>
        <p:nvPicPr>
          <p:cNvPr id="14" name="Picture 14" descr="Table&#10;&#10;Description automatically generated">
            <a:extLst>
              <a:ext uri="{FF2B5EF4-FFF2-40B4-BE49-F238E27FC236}">
                <a16:creationId xmlns:a16="http://schemas.microsoft.com/office/drawing/2014/main" id="{4F6C07B1-8480-4023-A3FF-B61FE3ABEA0A}"/>
              </a:ext>
            </a:extLst>
          </p:cNvPr>
          <p:cNvPicPr>
            <a:picLocks noChangeAspect="1"/>
          </p:cNvPicPr>
          <p:nvPr/>
        </p:nvPicPr>
        <p:blipFill>
          <a:blip r:embed="rId5"/>
          <a:stretch>
            <a:fillRect/>
          </a:stretch>
        </p:blipFill>
        <p:spPr>
          <a:xfrm>
            <a:off x="6770839" y="2367340"/>
            <a:ext cx="4722131" cy="3877129"/>
          </a:xfrm>
          <a:prstGeom prst="rect">
            <a:avLst/>
          </a:prstGeom>
        </p:spPr>
      </p:pic>
    </p:spTree>
    <p:extLst>
      <p:ext uri="{BB962C8B-B14F-4D97-AF65-F5344CB8AC3E}">
        <p14:creationId xmlns:p14="http://schemas.microsoft.com/office/powerpoint/2010/main" val="2303699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ED06436-09CA-4BE6-90EB-5E00817F9C69}"/>
              </a:ext>
            </a:extLst>
          </p:cNvPr>
          <p:cNvSpPr>
            <a:spLocks noGrp="1"/>
          </p:cNvSpPr>
          <p:nvPr>
            <p:ph type="title"/>
          </p:nvPr>
        </p:nvSpPr>
        <p:spPr>
          <a:xfrm>
            <a:off x="1215136" y="130121"/>
            <a:ext cx="8745728" cy="1116149"/>
          </a:xfrm>
        </p:spPr>
        <p:txBody>
          <a:bodyPr>
            <a:normAutofit fontScale="90000"/>
          </a:bodyPr>
          <a:lstStyle/>
          <a:p>
            <a:pPr algn="l"/>
            <a:r>
              <a:rPr lang="en-US" dirty="0"/>
              <a:t>            </a:t>
            </a:r>
            <a:br>
              <a:rPr lang="en-US" dirty="0"/>
            </a:br>
            <a:r>
              <a:rPr lang="en-US" dirty="0"/>
              <a:t>                     Clustering Results</a:t>
            </a:r>
          </a:p>
          <a:p>
            <a:endParaRPr lang="en-US" dirty="0"/>
          </a:p>
        </p:txBody>
      </p:sp>
      <p:pic>
        <p:nvPicPr>
          <p:cNvPr id="7" name="Picture 7" descr="A picture containing text&#10;&#10;Description automatically generated">
            <a:extLst>
              <a:ext uri="{FF2B5EF4-FFF2-40B4-BE49-F238E27FC236}">
                <a16:creationId xmlns:a16="http://schemas.microsoft.com/office/drawing/2014/main" id="{AC72BD27-8B21-4B19-8324-10CFC7375167}"/>
              </a:ext>
            </a:extLst>
          </p:cNvPr>
          <p:cNvPicPr>
            <a:picLocks noGrp="1" noChangeAspect="1"/>
          </p:cNvPicPr>
          <p:nvPr>
            <p:ph idx="1"/>
          </p:nvPr>
        </p:nvPicPr>
        <p:blipFill>
          <a:blip r:embed="rId2"/>
          <a:stretch>
            <a:fillRect/>
          </a:stretch>
        </p:blipFill>
        <p:spPr>
          <a:xfrm>
            <a:off x="1195992" y="1596270"/>
            <a:ext cx="8493729" cy="819150"/>
          </a:xfrm>
        </p:spPr>
      </p:pic>
      <p:pic>
        <p:nvPicPr>
          <p:cNvPr id="8" name="Picture 8" descr="Text&#10;&#10;Description automatically generated">
            <a:extLst>
              <a:ext uri="{FF2B5EF4-FFF2-40B4-BE49-F238E27FC236}">
                <a16:creationId xmlns:a16="http://schemas.microsoft.com/office/drawing/2014/main" id="{71D238BE-09D4-4CAC-A8B5-C6DC594DCB89}"/>
              </a:ext>
            </a:extLst>
          </p:cNvPr>
          <p:cNvPicPr>
            <a:picLocks noChangeAspect="1"/>
          </p:cNvPicPr>
          <p:nvPr/>
        </p:nvPicPr>
        <p:blipFill>
          <a:blip r:embed="rId3"/>
          <a:stretch>
            <a:fillRect/>
          </a:stretch>
        </p:blipFill>
        <p:spPr>
          <a:xfrm>
            <a:off x="1204685" y="2613442"/>
            <a:ext cx="8500533" cy="1231973"/>
          </a:xfrm>
          <a:prstGeom prst="rect">
            <a:avLst/>
          </a:prstGeom>
        </p:spPr>
      </p:pic>
      <p:pic>
        <p:nvPicPr>
          <p:cNvPr id="10" name="Picture 10" descr="Chart, scatter chart&#10;&#10;Description automatically generated">
            <a:extLst>
              <a:ext uri="{FF2B5EF4-FFF2-40B4-BE49-F238E27FC236}">
                <a16:creationId xmlns:a16="http://schemas.microsoft.com/office/drawing/2014/main" id="{EC0C5F52-3E25-4841-887A-313210B94472}"/>
              </a:ext>
            </a:extLst>
          </p:cNvPr>
          <p:cNvPicPr>
            <a:picLocks noChangeAspect="1"/>
          </p:cNvPicPr>
          <p:nvPr/>
        </p:nvPicPr>
        <p:blipFill>
          <a:blip r:embed="rId4"/>
          <a:stretch>
            <a:fillRect/>
          </a:stretch>
        </p:blipFill>
        <p:spPr>
          <a:xfrm>
            <a:off x="1204687" y="4100290"/>
            <a:ext cx="8500532" cy="2612565"/>
          </a:xfrm>
          <a:prstGeom prst="rect">
            <a:avLst/>
          </a:prstGeom>
        </p:spPr>
      </p:pic>
    </p:spTree>
    <p:extLst>
      <p:ext uri="{BB962C8B-B14F-4D97-AF65-F5344CB8AC3E}">
        <p14:creationId xmlns:p14="http://schemas.microsoft.com/office/powerpoint/2010/main" val="669598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 text, application&#10;&#10;Description automatically generated">
            <a:extLst>
              <a:ext uri="{FF2B5EF4-FFF2-40B4-BE49-F238E27FC236}">
                <a16:creationId xmlns:a16="http://schemas.microsoft.com/office/drawing/2014/main" id="{6DEC5F8E-377F-49B7-8DB7-EF0DC693658A}"/>
              </a:ext>
            </a:extLst>
          </p:cNvPr>
          <p:cNvPicPr>
            <a:picLocks noChangeAspect="1"/>
          </p:cNvPicPr>
          <p:nvPr/>
        </p:nvPicPr>
        <p:blipFill>
          <a:blip r:embed="rId2"/>
          <a:stretch>
            <a:fillRect/>
          </a:stretch>
        </p:blipFill>
        <p:spPr>
          <a:xfrm>
            <a:off x="-53219" y="-3477"/>
            <a:ext cx="12600817" cy="7046381"/>
          </a:xfrm>
          <a:prstGeom prst="rect">
            <a:avLst/>
          </a:prstGeom>
        </p:spPr>
      </p:pic>
    </p:spTree>
    <p:extLst>
      <p:ext uri="{BB962C8B-B14F-4D97-AF65-F5344CB8AC3E}">
        <p14:creationId xmlns:p14="http://schemas.microsoft.com/office/powerpoint/2010/main" val="320251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10;&#10;Description automatically generated">
            <a:extLst>
              <a:ext uri="{FF2B5EF4-FFF2-40B4-BE49-F238E27FC236}">
                <a16:creationId xmlns:a16="http://schemas.microsoft.com/office/drawing/2014/main" id="{149678D0-18F3-4170-A744-8DD671276371}"/>
              </a:ext>
            </a:extLst>
          </p:cNvPr>
          <p:cNvPicPr>
            <a:picLocks noChangeAspect="1"/>
          </p:cNvPicPr>
          <p:nvPr/>
        </p:nvPicPr>
        <p:blipFill>
          <a:blip r:embed="rId2"/>
          <a:stretch>
            <a:fillRect/>
          </a:stretch>
        </p:blipFill>
        <p:spPr>
          <a:xfrm>
            <a:off x="7258" y="8618"/>
            <a:ext cx="12310532" cy="6913335"/>
          </a:xfrm>
          <a:prstGeom prst="rect">
            <a:avLst/>
          </a:prstGeom>
        </p:spPr>
      </p:pic>
    </p:spTree>
    <p:extLst>
      <p:ext uri="{BB962C8B-B14F-4D97-AF65-F5344CB8AC3E}">
        <p14:creationId xmlns:p14="http://schemas.microsoft.com/office/powerpoint/2010/main" val="317005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AA16E-C731-469A-86EC-F620944FE50D}"/>
              </a:ext>
            </a:extLst>
          </p:cNvPr>
          <p:cNvSpPr>
            <a:spLocks noGrp="1"/>
          </p:cNvSpPr>
          <p:nvPr>
            <p:ph type="title"/>
          </p:nvPr>
        </p:nvSpPr>
        <p:spPr/>
        <p:txBody>
          <a:bodyPr/>
          <a:lstStyle/>
          <a:p>
            <a:r>
              <a:rPr lang="en-US" b="1" dirty="0">
                <a:ea typeface="+mj-lt"/>
                <a:cs typeface="+mj-lt"/>
              </a:rPr>
              <a:t>Support</a:t>
            </a:r>
            <a:endParaRPr lang="en-US" dirty="0"/>
          </a:p>
        </p:txBody>
      </p:sp>
      <p:sp>
        <p:nvSpPr>
          <p:cNvPr id="3" name="Content Placeholder 2">
            <a:extLst>
              <a:ext uri="{FF2B5EF4-FFF2-40B4-BE49-F238E27FC236}">
                <a16:creationId xmlns:a16="http://schemas.microsoft.com/office/drawing/2014/main" id="{67BB54E5-0A84-47DC-907F-5658B10965CC}"/>
              </a:ext>
            </a:extLst>
          </p:cNvPr>
          <p:cNvSpPr>
            <a:spLocks noGrp="1"/>
          </p:cNvSpPr>
          <p:nvPr>
            <p:ph idx="1"/>
          </p:nvPr>
        </p:nvSpPr>
        <p:spPr/>
        <p:txBody>
          <a:bodyPr vert="horz" lIns="91440" tIns="45720" rIns="91440" bIns="45720" rtlCol="0" anchor="t">
            <a:normAutofit/>
          </a:bodyPr>
          <a:lstStyle/>
          <a:p>
            <a:pPr marL="0" indent="0">
              <a:buNone/>
            </a:pPr>
            <a:r>
              <a:rPr lang="en-US" sz="2000" b="1" dirty="0">
                <a:ea typeface="+mn-lt"/>
                <a:cs typeface="+mn-lt"/>
              </a:rPr>
              <a:t>Support:</a:t>
            </a:r>
            <a:r>
              <a:rPr lang="en-US" sz="2000" dirty="0">
                <a:ea typeface="+mn-lt"/>
                <a:cs typeface="+mn-lt"/>
              </a:rPr>
              <a:t> The Support metric says how popular and repetitive an itemset is, The number of times an item occurs in a  number of transactions, statistically it is the frequency of an itemset.</a:t>
            </a:r>
            <a:endParaRPr lang="en-US" sz="2000" dirty="0"/>
          </a:p>
          <a:p>
            <a:pPr marL="0" indent="0">
              <a:buNone/>
            </a:pPr>
            <a:endParaRPr lang="en-US" sz="2000" dirty="0">
              <a:ea typeface="+mn-lt"/>
              <a:cs typeface="+mn-lt"/>
            </a:endParaRPr>
          </a:p>
          <a:p>
            <a:pPr marL="0" indent="0">
              <a:buNone/>
            </a:pPr>
            <a:r>
              <a:rPr lang="en-US" sz="2000" b="1" dirty="0">
                <a:ea typeface="+mn-lt"/>
                <a:cs typeface="+mn-lt"/>
              </a:rPr>
              <a:t>Support = </a:t>
            </a:r>
            <a:r>
              <a:rPr lang="en-US" sz="2000" b="1" dirty="0" err="1">
                <a:ea typeface="+mn-lt"/>
                <a:cs typeface="+mn-lt"/>
              </a:rPr>
              <a:t>Occurance</a:t>
            </a:r>
            <a:r>
              <a:rPr lang="en-US" sz="2000" b="1" dirty="0">
                <a:ea typeface="+mn-lt"/>
                <a:cs typeface="+mn-lt"/>
              </a:rPr>
              <a:t> of Item / Total number of transactions</a:t>
            </a:r>
            <a:endParaRPr lang="en-US" sz="2000" dirty="0" err="1"/>
          </a:p>
        </p:txBody>
      </p:sp>
    </p:spTree>
    <p:extLst>
      <p:ext uri="{BB962C8B-B14F-4D97-AF65-F5344CB8AC3E}">
        <p14:creationId xmlns:p14="http://schemas.microsoft.com/office/powerpoint/2010/main" val="327919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electronics&#10;&#10;Description automatically generated">
            <a:extLst>
              <a:ext uri="{FF2B5EF4-FFF2-40B4-BE49-F238E27FC236}">
                <a16:creationId xmlns:a16="http://schemas.microsoft.com/office/drawing/2014/main" id="{0F06F509-5E0F-4617-9166-1F69F8E78643}"/>
              </a:ext>
            </a:extLst>
          </p:cNvPr>
          <p:cNvPicPr>
            <a:picLocks noChangeAspect="1"/>
          </p:cNvPicPr>
          <p:nvPr/>
        </p:nvPicPr>
        <p:blipFill>
          <a:blip r:embed="rId2"/>
          <a:stretch>
            <a:fillRect/>
          </a:stretch>
        </p:blipFill>
        <p:spPr>
          <a:xfrm>
            <a:off x="-65313" y="-3477"/>
            <a:ext cx="12346817" cy="6877049"/>
          </a:xfrm>
          <a:prstGeom prst="rect">
            <a:avLst/>
          </a:prstGeom>
        </p:spPr>
      </p:pic>
    </p:spTree>
    <p:extLst>
      <p:ext uri="{BB962C8B-B14F-4D97-AF65-F5344CB8AC3E}">
        <p14:creationId xmlns:p14="http://schemas.microsoft.com/office/powerpoint/2010/main" val="4103132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F9DAE96F-AB16-451B-9918-11F17D465CB7}"/>
              </a:ext>
            </a:extLst>
          </p:cNvPr>
          <p:cNvPicPr>
            <a:picLocks noChangeAspect="1"/>
          </p:cNvPicPr>
          <p:nvPr/>
        </p:nvPicPr>
        <p:blipFill>
          <a:blip r:embed="rId2"/>
          <a:stretch>
            <a:fillRect/>
          </a:stretch>
        </p:blipFill>
        <p:spPr>
          <a:xfrm>
            <a:off x="91924" y="-3476"/>
            <a:ext cx="12104913" cy="6852856"/>
          </a:xfrm>
          <a:prstGeom prst="rect">
            <a:avLst/>
          </a:prstGeom>
        </p:spPr>
      </p:pic>
    </p:spTree>
    <p:extLst>
      <p:ext uri="{BB962C8B-B14F-4D97-AF65-F5344CB8AC3E}">
        <p14:creationId xmlns:p14="http://schemas.microsoft.com/office/powerpoint/2010/main" val="4154149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3713020-C340-4EDC-AE16-38D02CAA3150}"/>
              </a:ext>
            </a:extLst>
          </p:cNvPr>
          <p:cNvPicPr>
            <a:picLocks noChangeAspect="1"/>
          </p:cNvPicPr>
          <p:nvPr/>
        </p:nvPicPr>
        <p:blipFill>
          <a:blip r:embed="rId2"/>
          <a:stretch>
            <a:fillRect/>
          </a:stretch>
        </p:blipFill>
        <p:spPr>
          <a:xfrm>
            <a:off x="79829" y="8619"/>
            <a:ext cx="12250056" cy="6937525"/>
          </a:xfrm>
          <a:prstGeom prst="rect">
            <a:avLst/>
          </a:prstGeom>
        </p:spPr>
      </p:pic>
    </p:spTree>
    <p:extLst>
      <p:ext uri="{BB962C8B-B14F-4D97-AF65-F5344CB8AC3E}">
        <p14:creationId xmlns:p14="http://schemas.microsoft.com/office/powerpoint/2010/main" val="780382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CDF56F2C-6F12-4606-A0DF-AAD70C12346E}"/>
              </a:ext>
            </a:extLst>
          </p:cNvPr>
          <p:cNvPicPr>
            <a:picLocks noChangeAspect="1"/>
          </p:cNvPicPr>
          <p:nvPr/>
        </p:nvPicPr>
        <p:blipFill>
          <a:blip r:embed="rId2"/>
          <a:stretch>
            <a:fillRect/>
          </a:stretch>
        </p:blipFill>
        <p:spPr>
          <a:xfrm>
            <a:off x="-53219" y="-3477"/>
            <a:ext cx="12298437" cy="6925430"/>
          </a:xfrm>
          <a:prstGeom prst="rect">
            <a:avLst/>
          </a:prstGeom>
        </p:spPr>
      </p:pic>
    </p:spTree>
    <p:extLst>
      <p:ext uri="{BB962C8B-B14F-4D97-AF65-F5344CB8AC3E}">
        <p14:creationId xmlns:p14="http://schemas.microsoft.com/office/powerpoint/2010/main" val="3472484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7131D420-9F56-448F-B325-C017DA49B06F}"/>
              </a:ext>
            </a:extLst>
          </p:cNvPr>
          <p:cNvPicPr>
            <a:picLocks noChangeAspect="1"/>
          </p:cNvPicPr>
          <p:nvPr/>
        </p:nvPicPr>
        <p:blipFill>
          <a:blip r:embed="rId2"/>
          <a:stretch>
            <a:fillRect/>
          </a:stretch>
        </p:blipFill>
        <p:spPr>
          <a:xfrm>
            <a:off x="-270932" y="-100238"/>
            <a:ext cx="12153294" cy="6864953"/>
          </a:xfrm>
          <a:prstGeom prst="rect">
            <a:avLst/>
          </a:prstGeom>
        </p:spPr>
      </p:pic>
    </p:spTree>
    <p:extLst>
      <p:ext uri="{BB962C8B-B14F-4D97-AF65-F5344CB8AC3E}">
        <p14:creationId xmlns:p14="http://schemas.microsoft.com/office/powerpoint/2010/main" val="3211969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graphical user interface&#10;&#10;Description automatically generated">
            <a:extLst>
              <a:ext uri="{FF2B5EF4-FFF2-40B4-BE49-F238E27FC236}">
                <a16:creationId xmlns:a16="http://schemas.microsoft.com/office/drawing/2014/main" id="{BA384BE4-2AF5-447E-A470-E513097837C5}"/>
              </a:ext>
            </a:extLst>
          </p:cNvPr>
          <p:cNvPicPr>
            <a:picLocks noChangeAspect="1"/>
          </p:cNvPicPr>
          <p:nvPr/>
        </p:nvPicPr>
        <p:blipFill>
          <a:blip r:embed="rId2"/>
          <a:stretch>
            <a:fillRect/>
          </a:stretch>
        </p:blipFill>
        <p:spPr>
          <a:xfrm>
            <a:off x="7258" y="8618"/>
            <a:ext cx="12274246" cy="6864954"/>
          </a:xfrm>
          <a:prstGeom prst="rect">
            <a:avLst/>
          </a:prstGeom>
        </p:spPr>
      </p:pic>
    </p:spTree>
    <p:extLst>
      <p:ext uri="{BB962C8B-B14F-4D97-AF65-F5344CB8AC3E}">
        <p14:creationId xmlns:p14="http://schemas.microsoft.com/office/powerpoint/2010/main" val="103704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1590CA35-049E-4917-867B-A0248802A8B7}"/>
              </a:ext>
            </a:extLst>
          </p:cNvPr>
          <p:cNvPicPr>
            <a:picLocks noChangeAspect="1"/>
          </p:cNvPicPr>
          <p:nvPr/>
        </p:nvPicPr>
        <p:blipFill>
          <a:blip r:embed="rId2"/>
          <a:stretch>
            <a:fillRect/>
          </a:stretch>
        </p:blipFill>
        <p:spPr>
          <a:xfrm>
            <a:off x="7258" y="8618"/>
            <a:ext cx="12213770" cy="6864954"/>
          </a:xfrm>
          <a:prstGeom prst="rect">
            <a:avLst/>
          </a:prstGeom>
        </p:spPr>
      </p:pic>
    </p:spTree>
    <p:extLst>
      <p:ext uri="{BB962C8B-B14F-4D97-AF65-F5344CB8AC3E}">
        <p14:creationId xmlns:p14="http://schemas.microsoft.com/office/powerpoint/2010/main" val="2174611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385023B1-41DC-4373-A9D3-E2ADACF55D1B}"/>
              </a:ext>
            </a:extLst>
          </p:cNvPr>
          <p:cNvPicPr>
            <a:picLocks noChangeAspect="1"/>
          </p:cNvPicPr>
          <p:nvPr/>
        </p:nvPicPr>
        <p:blipFill>
          <a:blip r:embed="rId2"/>
          <a:stretch>
            <a:fillRect/>
          </a:stretch>
        </p:blipFill>
        <p:spPr>
          <a:xfrm>
            <a:off x="-4837" y="-51858"/>
            <a:ext cx="13024151" cy="7336669"/>
          </a:xfrm>
          <a:prstGeom prst="rect">
            <a:avLst/>
          </a:prstGeom>
        </p:spPr>
      </p:pic>
    </p:spTree>
    <p:extLst>
      <p:ext uri="{BB962C8B-B14F-4D97-AF65-F5344CB8AC3E}">
        <p14:creationId xmlns:p14="http://schemas.microsoft.com/office/powerpoint/2010/main" val="303283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chart&#10;&#10;Description automatically generated">
            <a:extLst>
              <a:ext uri="{FF2B5EF4-FFF2-40B4-BE49-F238E27FC236}">
                <a16:creationId xmlns:a16="http://schemas.microsoft.com/office/drawing/2014/main" id="{1A3FF3F1-D35B-4BE3-8CF0-7094C26D7990}"/>
              </a:ext>
            </a:extLst>
          </p:cNvPr>
          <p:cNvPicPr>
            <a:picLocks noChangeAspect="1"/>
          </p:cNvPicPr>
          <p:nvPr/>
        </p:nvPicPr>
        <p:blipFill>
          <a:blip r:embed="rId2"/>
          <a:stretch>
            <a:fillRect/>
          </a:stretch>
        </p:blipFill>
        <p:spPr>
          <a:xfrm>
            <a:off x="7258" y="8618"/>
            <a:ext cx="12383103" cy="6949621"/>
          </a:xfrm>
          <a:prstGeom prst="rect">
            <a:avLst/>
          </a:prstGeom>
        </p:spPr>
      </p:pic>
    </p:spTree>
    <p:extLst>
      <p:ext uri="{BB962C8B-B14F-4D97-AF65-F5344CB8AC3E}">
        <p14:creationId xmlns:p14="http://schemas.microsoft.com/office/powerpoint/2010/main" val="1830302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E29C9A0C-D83A-4C93-96DF-AF006A1B0030}"/>
              </a:ext>
            </a:extLst>
          </p:cNvPr>
          <p:cNvPicPr>
            <a:picLocks noChangeAspect="1"/>
          </p:cNvPicPr>
          <p:nvPr/>
        </p:nvPicPr>
        <p:blipFill>
          <a:blip r:embed="rId2"/>
          <a:stretch>
            <a:fillRect/>
          </a:stretch>
        </p:blipFill>
        <p:spPr>
          <a:xfrm>
            <a:off x="7258" y="8618"/>
            <a:ext cx="12213770" cy="6864954"/>
          </a:xfrm>
          <a:prstGeom prst="rect">
            <a:avLst/>
          </a:prstGeom>
        </p:spPr>
      </p:pic>
    </p:spTree>
    <p:extLst>
      <p:ext uri="{BB962C8B-B14F-4D97-AF65-F5344CB8AC3E}">
        <p14:creationId xmlns:p14="http://schemas.microsoft.com/office/powerpoint/2010/main" val="1773116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CE119-BD09-4F0B-9990-90E2198F754E}"/>
              </a:ext>
            </a:extLst>
          </p:cNvPr>
          <p:cNvSpPr>
            <a:spLocks noGrp="1"/>
          </p:cNvSpPr>
          <p:nvPr>
            <p:ph type="title"/>
          </p:nvPr>
        </p:nvSpPr>
        <p:spPr/>
        <p:txBody>
          <a:bodyPr/>
          <a:lstStyle/>
          <a:p>
            <a:r>
              <a:rPr lang="en-US" b="1" dirty="0">
                <a:ea typeface="+mj-lt"/>
                <a:cs typeface="+mj-lt"/>
              </a:rPr>
              <a:t>Confidence</a:t>
            </a:r>
            <a:endParaRPr lang="en-US" dirty="0"/>
          </a:p>
        </p:txBody>
      </p:sp>
      <p:sp>
        <p:nvSpPr>
          <p:cNvPr id="3" name="Content Placeholder 2">
            <a:extLst>
              <a:ext uri="{FF2B5EF4-FFF2-40B4-BE49-F238E27FC236}">
                <a16:creationId xmlns:a16="http://schemas.microsoft.com/office/drawing/2014/main" id="{9688898E-2A94-488D-83A2-9F74DD363406}"/>
              </a:ext>
            </a:extLst>
          </p:cNvPr>
          <p:cNvSpPr>
            <a:spLocks noGrp="1"/>
          </p:cNvSpPr>
          <p:nvPr>
            <p:ph idx="1"/>
          </p:nvPr>
        </p:nvSpPr>
        <p:spPr/>
        <p:txBody>
          <a:bodyPr vert="horz" lIns="91440" tIns="45720" rIns="91440" bIns="45720" rtlCol="0" anchor="t">
            <a:normAutofit/>
          </a:bodyPr>
          <a:lstStyle/>
          <a:p>
            <a:pPr marL="0" indent="0">
              <a:buNone/>
            </a:pPr>
            <a:r>
              <a:rPr lang="en-US" sz="2000" b="1" dirty="0">
                <a:ea typeface="+mn-lt"/>
                <a:cs typeface="+mn-lt"/>
              </a:rPr>
              <a:t>Confidence:</a:t>
            </a:r>
            <a:r>
              <a:rPr lang="en-US" sz="2000" dirty="0">
                <a:ea typeface="+mn-lt"/>
                <a:cs typeface="+mn-lt"/>
              </a:rPr>
              <a:t> The Confidence metric says the strength of relation between two different item sets, how likely an item Y is purchased, when an item X is purchased, expressed as {X -&gt; Y}, This is measured by the proportion of transactions with item X, in which item Y also appear.</a:t>
            </a:r>
            <a:endParaRPr lang="en-US"/>
          </a:p>
          <a:p>
            <a:pPr marL="0" indent="0">
              <a:buNone/>
            </a:pPr>
            <a:r>
              <a:rPr lang="en-US" sz="2000" b="1" dirty="0">
                <a:ea typeface="+mn-lt"/>
                <a:cs typeface="+mn-lt"/>
              </a:rPr>
              <a:t>     </a:t>
            </a:r>
            <a:endParaRPr lang="en-US" sz="2000" dirty="0">
              <a:ea typeface="+mn-lt"/>
              <a:cs typeface="+mn-lt"/>
            </a:endParaRPr>
          </a:p>
          <a:p>
            <a:pPr marL="0" indent="0">
              <a:buNone/>
            </a:pPr>
            <a:r>
              <a:rPr lang="en-US" sz="2000" b="1" dirty="0">
                <a:ea typeface="+mn-lt"/>
                <a:cs typeface="+mn-lt"/>
              </a:rPr>
              <a:t>     Confidence = Support (X Union Y) / Support(X)</a:t>
            </a:r>
            <a:endParaRPr lang="en-US" sz="2000" dirty="0"/>
          </a:p>
          <a:p>
            <a:endParaRPr lang="en-US" sz="2000" dirty="0"/>
          </a:p>
        </p:txBody>
      </p:sp>
    </p:spTree>
    <p:extLst>
      <p:ext uri="{BB962C8B-B14F-4D97-AF65-F5344CB8AC3E}">
        <p14:creationId xmlns:p14="http://schemas.microsoft.com/office/powerpoint/2010/main" val="1456074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id="{9C7C2440-3BB2-4957-AB20-DB5110265FD3}"/>
              </a:ext>
            </a:extLst>
          </p:cNvPr>
          <p:cNvPicPr>
            <a:picLocks noChangeAspect="1"/>
          </p:cNvPicPr>
          <p:nvPr/>
        </p:nvPicPr>
        <p:blipFill>
          <a:blip r:embed="rId2"/>
          <a:stretch>
            <a:fillRect/>
          </a:stretch>
        </p:blipFill>
        <p:spPr>
          <a:xfrm>
            <a:off x="-4838" y="-3477"/>
            <a:ext cx="12298438" cy="6889144"/>
          </a:xfrm>
          <a:prstGeom prst="rect">
            <a:avLst/>
          </a:prstGeom>
        </p:spPr>
      </p:pic>
    </p:spTree>
    <p:extLst>
      <p:ext uri="{BB962C8B-B14F-4D97-AF65-F5344CB8AC3E}">
        <p14:creationId xmlns:p14="http://schemas.microsoft.com/office/powerpoint/2010/main" val="1548503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276113DD-65CE-4C48-8E8A-505CED3A3136}"/>
              </a:ext>
            </a:extLst>
          </p:cNvPr>
          <p:cNvPicPr>
            <a:picLocks noChangeAspect="1"/>
          </p:cNvPicPr>
          <p:nvPr/>
        </p:nvPicPr>
        <p:blipFill>
          <a:blip r:embed="rId2"/>
          <a:stretch>
            <a:fillRect/>
          </a:stretch>
        </p:blipFill>
        <p:spPr>
          <a:xfrm>
            <a:off x="7258" y="8618"/>
            <a:ext cx="12407294" cy="6961716"/>
          </a:xfrm>
          <a:prstGeom prst="rect">
            <a:avLst/>
          </a:prstGeom>
        </p:spPr>
      </p:pic>
    </p:spTree>
    <p:extLst>
      <p:ext uri="{BB962C8B-B14F-4D97-AF65-F5344CB8AC3E}">
        <p14:creationId xmlns:p14="http://schemas.microsoft.com/office/powerpoint/2010/main" val="2958714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332EEEC-1D43-4F80-ABA9-F2C53858A922}"/>
              </a:ext>
            </a:extLst>
          </p:cNvPr>
          <p:cNvPicPr>
            <a:picLocks noChangeAspect="1"/>
          </p:cNvPicPr>
          <p:nvPr/>
        </p:nvPicPr>
        <p:blipFill>
          <a:blip r:embed="rId2"/>
          <a:stretch>
            <a:fillRect/>
          </a:stretch>
        </p:blipFill>
        <p:spPr>
          <a:xfrm>
            <a:off x="7258" y="8618"/>
            <a:ext cx="12830627" cy="7215716"/>
          </a:xfrm>
          <a:prstGeom prst="rect">
            <a:avLst/>
          </a:prstGeom>
        </p:spPr>
      </p:pic>
    </p:spTree>
    <p:extLst>
      <p:ext uri="{BB962C8B-B14F-4D97-AF65-F5344CB8AC3E}">
        <p14:creationId xmlns:p14="http://schemas.microsoft.com/office/powerpoint/2010/main" val="4058211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5471D28-DBEB-457B-9DBA-72F9D71F72A8}"/>
              </a:ext>
            </a:extLst>
          </p:cNvPr>
          <p:cNvPicPr>
            <a:picLocks noChangeAspect="1"/>
          </p:cNvPicPr>
          <p:nvPr/>
        </p:nvPicPr>
        <p:blipFill>
          <a:blip r:embed="rId2"/>
          <a:stretch>
            <a:fillRect/>
          </a:stretch>
        </p:blipFill>
        <p:spPr>
          <a:xfrm>
            <a:off x="7258" y="8618"/>
            <a:ext cx="12213770" cy="6864954"/>
          </a:xfrm>
          <a:prstGeom prst="rect">
            <a:avLst/>
          </a:prstGeom>
        </p:spPr>
      </p:pic>
    </p:spTree>
    <p:extLst>
      <p:ext uri="{BB962C8B-B14F-4D97-AF65-F5344CB8AC3E}">
        <p14:creationId xmlns:p14="http://schemas.microsoft.com/office/powerpoint/2010/main" val="221032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9098C-425E-438D-B91B-A5EB259CCF68}"/>
              </a:ext>
            </a:extLst>
          </p:cNvPr>
          <p:cNvSpPr>
            <a:spLocks noGrp="1"/>
          </p:cNvSpPr>
          <p:nvPr>
            <p:ph type="title"/>
          </p:nvPr>
        </p:nvSpPr>
        <p:spPr>
          <a:xfrm>
            <a:off x="2231136" y="275264"/>
            <a:ext cx="7729728" cy="910529"/>
          </a:xfrm>
        </p:spPr>
        <p:txBody>
          <a:bodyPr>
            <a:normAutofit fontScale="90000"/>
          </a:bodyPr>
          <a:lstStyle/>
          <a:p>
            <a:r>
              <a:rPr lang="en-US" dirty="0"/>
              <a:t> </a:t>
            </a:r>
            <a:br>
              <a:rPr lang="en-US" dirty="0"/>
            </a:br>
            <a:r>
              <a:rPr lang="en-US" dirty="0"/>
              <a:t>DBSCAN CLUSTRING Example</a:t>
            </a:r>
          </a:p>
          <a:p>
            <a:endParaRPr lang="en-US" dirty="0"/>
          </a:p>
        </p:txBody>
      </p:sp>
      <p:pic>
        <p:nvPicPr>
          <p:cNvPr id="4" name="Picture 4" descr="Graphical user interface, text, application, email&#10;&#10;Description automatically generated">
            <a:extLst>
              <a:ext uri="{FF2B5EF4-FFF2-40B4-BE49-F238E27FC236}">
                <a16:creationId xmlns:a16="http://schemas.microsoft.com/office/drawing/2014/main" id="{DACE0764-62DD-470B-84B7-290553318F49}"/>
              </a:ext>
            </a:extLst>
          </p:cNvPr>
          <p:cNvPicPr>
            <a:picLocks noGrp="1" noChangeAspect="1"/>
          </p:cNvPicPr>
          <p:nvPr>
            <p:ph idx="1"/>
          </p:nvPr>
        </p:nvPicPr>
        <p:blipFill>
          <a:blip r:embed="rId2"/>
          <a:stretch>
            <a:fillRect/>
          </a:stretch>
        </p:blipFill>
        <p:spPr>
          <a:xfrm>
            <a:off x="1166757" y="1249211"/>
            <a:ext cx="10052012" cy="2033364"/>
          </a:xfrm>
        </p:spPr>
      </p:pic>
      <p:pic>
        <p:nvPicPr>
          <p:cNvPr id="5" name="Picture 5" descr="Chart, scatter chart&#10;&#10;Description automatically generated">
            <a:extLst>
              <a:ext uri="{FF2B5EF4-FFF2-40B4-BE49-F238E27FC236}">
                <a16:creationId xmlns:a16="http://schemas.microsoft.com/office/drawing/2014/main" id="{D08D3869-5B5C-4476-8CD5-ADB0AF3CA95B}"/>
              </a:ext>
            </a:extLst>
          </p:cNvPr>
          <p:cNvPicPr>
            <a:picLocks noChangeAspect="1"/>
          </p:cNvPicPr>
          <p:nvPr/>
        </p:nvPicPr>
        <p:blipFill>
          <a:blip r:embed="rId3"/>
          <a:stretch>
            <a:fillRect/>
          </a:stretch>
        </p:blipFill>
        <p:spPr>
          <a:xfrm>
            <a:off x="974878" y="3569305"/>
            <a:ext cx="6637865" cy="2839961"/>
          </a:xfrm>
          <a:prstGeom prst="rect">
            <a:avLst/>
          </a:prstGeom>
        </p:spPr>
      </p:pic>
      <p:sp>
        <p:nvSpPr>
          <p:cNvPr id="6" name="TextBox 5">
            <a:extLst>
              <a:ext uri="{FF2B5EF4-FFF2-40B4-BE49-F238E27FC236}">
                <a16:creationId xmlns:a16="http://schemas.microsoft.com/office/drawing/2014/main" id="{CFC785F2-C96E-4813-9B5C-F166A5F762B7}"/>
              </a:ext>
            </a:extLst>
          </p:cNvPr>
          <p:cNvSpPr txBox="1"/>
          <p:nvPr/>
        </p:nvSpPr>
        <p:spPr>
          <a:xfrm flipH="1">
            <a:off x="7951410" y="3647923"/>
            <a:ext cx="340118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92929"/>
                </a:solidFill>
                <a:latin typeface="charter"/>
              </a:rPr>
              <a:t>Here, I have created 3 blobs of data. We can see the visualization of these data blobs as illustrated in Figure 1. For this example, I intentionally created 3 clusters with different densities to make clustering harder.</a:t>
            </a:r>
            <a:endParaRPr lang="en-US"/>
          </a:p>
        </p:txBody>
      </p:sp>
    </p:spTree>
    <p:extLst>
      <p:ext uri="{BB962C8B-B14F-4D97-AF65-F5344CB8AC3E}">
        <p14:creationId xmlns:p14="http://schemas.microsoft.com/office/powerpoint/2010/main" val="3978651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2CDD-A78C-476B-ADF2-EBBCC69487BF}"/>
              </a:ext>
            </a:extLst>
          </p:cNvPr>
          <p:cNvSpPr>
            <a:spLocks noGrp="1"/>
          </p:cNvSpPr>
          <p:nvPr>
            <p:ph type="title"/>
          </p:nvPr>
        </p:nvSpPr>
        <p:spPr>
          <a:xfrm>
            <a:off x="2291612" y="226882"/>
            <a:ext cx="7729728" cy="1188720"/>
          </a:xfrm>
        </p:spPr>
        <p:txBody>
          <a:bodyPr/>
          <a:lstStyle/>
          <a:p>
            <a:r>
              <a:rPr lang="en-US" dirty="0">
                <a:ea typeface="+mj-lt"/>
                <a:cs typeface="+mj-lt"/>
              </a:rPr>
              <a:t>DBSCAN and its Parameters</a:t>
            </a:r>
            <a:endParaRPr lang="en-US" dirty="0"/>
          </a:p>
        </p:txBody>
      </p:sp>
      <p:sp>
        <p:nvSpPr>
          <p:cNvPr id="3" name="Content Placeholder 2">
            <a:extLst>
              <a:ext uri="{FF2B5EF4-FFF2-40B4-BE49-F238E27FC236}">
                <a16:creationId xmlns:a16="http://schemas.microsoft.com/office/drawing/2014/main" id="{04FE40CF-1FF5-488E-9B1E-0E97DC2B833E}"/>
              </a:ext>
            </a:extLst>
          </p:cNvPr>
          <p:cNvSpPr>
            <a:spLocks noGrp="1"/>
          </p:cNvSpPr>
          <p:nvPr>
            <p:ph idx="1"/>
          </p:nvPr>
        </p:nvSpPr>
        <p:spPr>
          <a:xfrm>
            <a:off x="-6482" y="1416425"/>
            <a:ext cx="12132393" cy="5339601"/>
          </a:xfrm>
        </p:spPr>
        <p:txBody>
          <a:bodyPr vert="horz" lIns="91440" tIns="45720" rIns="91440" bIns="45720" rtlCol="0" anchor="t">
            <a:normAutofit/>
          </a:bodyPr>
          <a:lstStyle/>
          <a:p>
            <a:pPr marL="0" indent="0">
              <a:buNone/>
            </a:pPr>
            <a:r>
              <a:rPr lang="en-US" u="sng" dirty="0"/>
              <a:t>DBSCAN and its Parameters</a:t>
            </a:r>
            <a:endParaRPr lang="en-US" u="sng"/>
          </a:p>
          <a:p>
            <a:pPr marL="0" indent="0">
              <a:buNone/>
            </a:pPr>
            <a:r>
              <a:rPr lang="en-US" dirty="0">
                <a:ea typeface="+mn-lt"/>
                <a:cs typeface="+mn-lt"/>
              </a:rPr>
              <a:t>DBSCAN has a few parameters and out of them, two are crucial. First is the </a:t>
            </a:r>
            <a:r>
              <a:rPr lang="en-US" b="1" i="1" dirty="0">
                <a:ea typeface="+mn-lt"/>
                <a:cs typeface="+mn-lt"/>
              </a:rPr>
              <a:t>eps</a:t>
            </a:r>
            <a:r>
              <a:rPr lang="en-US" dirty="0">
                <a:ea typeface="+mn-lt"/>
                <a:cs typeface="+mn-lt"/>
              </a:rPr>
              <a:t> parameter, and the other one is </a:t>
            </a:r>
            <a:r>
              <a:rPr lang="en-US" b="1" i="1" dirty="0" err="1">
                <a:ea typeface="+mn-lt"/>
                <a:cs typeface="+mn-lt"/>
              </a:rPr>
              <a:t>min_points</a:t>
            </a:r>
            <a:r>
              <a:rPr lang="en-US" b="1" i="1" dirty="0">
                <a:ea typeface="+mn-lt"/>
                <a:cs typeface="+mn-lt"/>
              </a:rPr>
              <a:t> (</a:t>
            </a:r>
            <a:r>
              <a:rPr lang="en-US" b="1" i="1" dirty="0" err="1">
                <a:ea typeface="+mn-lt"/>
                <a:cs typeface="+mn-lt"/>
              </a:rPr>
              <a:t>min_samples</a:t>
            </a:r>
            <a:r>
              <a:rPr lang="en-US" b="1" i="1" dirty="0">
                <a:ea typeface="+mn-lt"/>
                <a:cs typeface="+mn-lt"/>
              </a:rPr>
              <a:t>)</a:t>
            </a:r>
            <a:r>
              <a:rPr lang="en-US" dirty="0">
                <a:ea typeface="+mn-lt"/>
                <a:cs typeface="+mn-lt"/>
              </a:rPr>
              <a:t>. Latter refers to the number of </a:t>
            </a:r>
            <a:r>
              <a:rPr lang="en-US" dirty="0" err="1">
                <a:ea typeface="+mn-lt"/>
                <a:cs typeface="+mn-lt"/>
              </a:rPr>
              <a:t>neighbouring</a:t>
            </a:r>
            <a:r>
              <a:rPr lang="en-US" dirty="0">
                <a:ea typeface="+mn-lt"/>
                <a:cs typeface="+mn-lt"/>
              </a:rPr>
              <a:t> points required for a point to be considered as a dense region, or a valid cluster. Usually, we set this to a value that makes sense for the dataset and the number of dimensions present in the data. This will determine the number of outliers identified. However, this parameter is not as crucial as </a:t>
            </a:r>
            <a:r>
              <a:rPr lang="en-US" b="1" i="1" dirty="0">
                <a:ea typeface="+mn-lt"/>
                <a:cs typeface="+mn-lt"/>
              </a:rPr>
              <a:t>eps</a:t>
            </a:r>
            <a:r>
              <a:rPr lang="en-US" dirty="0">
                <a:ea typeface="+mn-lt"/>
                <a:cs typeface="+mn-lt"/>
              </a:rPr>
              <a:t>.</a:t>
            </a:r>
            <a:endParaRPr lang="en-US" dirty="0"/>
          </a:p>
          <a:p>
            <a:pPr marL="0" indent="0">
              <a:buNone/>
            </a:pPr>
            <a:r>
              <a:rPr lang="en-US" u="sng" dirty="0"/>
              <a:t>Epsilon parameter of DBSCAN</a:t>
            </a:r>
          </a:p>
          <a:p>
            <a:pPr marL="0" indent="0">
              <a:buNone/>
            </a:pPr>
            <a:r>
              <a:rPr lang="en-US" dirty="0">
                <a:ea typeface="+mn-lt"/>
                <a:cs typeface="+mn-lt"/>
              </a:rPr>
              <a:t>The most important parameter of DBSCAN can be identified as </a:t>
            </a:r>
            <a:r>
              <a:rPr lang="en-US" b="1" i="1" dirty="0">
                <a:ea typeface="+mn-lt"/>
                <a:cs typeface="+mn-lt"/>
              </a:rPr>
              <a:t>eps</a:t>
            </a:r>
            <a:r>
              <a:rPr lang="en-US" dirty="0">
                <a:ea typeface="+mn-lt"/>
                <a:cs typeface="+mn-lt"/>
              </a:rPr>
              <a:t>. It is the furthest distance at which a point will pick its </a:t>
            </a:r>
            <a:r>
              <a:rPr lang="en-US" dirty="0" err="1">
                <a:ea typeface="+mn-lt"/>
                <a:cs typeface="+mn-lt"/>
              </a:rPr>
              <a:t>neighbours</a:t>
            </a:r>
            <a:r>
              <a:rPr lang="en-US" dirty="0">
                <a:ea typeface="+mn-lt"/>
                <a:cs typeface="+mn-lt"/>
              </a:rPr>
              <a:t>. Therefore, intuitively this will decide how many </a:t>
            </a:r>
            <a:r>
              <a:rPr lang="en-US" dirty="0" err="1">
                <a:ea typeface="+mn-lt"/>
                <a:cs typeface="+mn-lt"/>
              </a:rPr>
              <a:t>neighbours</a:t>
            </a:r>
            <a:r>
              <a:rPr lang="en-US" dirty="0">
                <a:ea typeface="+mn-lt"/>
                <a:cs typeface="+mn-lt"/>
              </a:rPr>
              <a:t> a point will discover. Although for the </a:t>
            </a:r>
            <a:r>
              <a:rPr lang="en-US" dirty="0" err="1">
                <a:ea typeface="+mn-lt"/>
                <a:cs typeface="+mn-lt"/>
              </a:rPr>
              <a:t>min_points</a:t>
            </a:r>
            <a:r>
              <a:rPr lang="en-US" dirty="0">
                <a:ea typeface="+mn-lt"/>
                <a:cs typeface="+mn-lt"/>
              </a:rPr>
              <a:t>/</a:t>
            </a:r>
            <a:r>
              <a:rPr lang="en-US" dirty="0" err="1">
                <a:ea typeface="+mn-lt"/>
                <a:cs typeface="+mn-lt"/>
              </a:rPr>
              <a:t>min_samples</a:t>
            </a:r>
            <a:r>
              <a:rPr lang="en-US" dirty="0">
                <a:ea typeface="+mn-lt"/>
                <a:cs typeface="+mn-lt"/>
              </a:rPr>
              <a:t> we can give a default value, we cannot do so for eps. This will depend on the distribution of the data itself. Let us do DBSCAN with some guessed values for our dataset. The code and </a:t>
            </a:r>
            <a:r>
              <a:rPr lang="en-US" dirty="0" err="1">
                <a:ea typeface="+mn-lt"/>
                <a:cs typeface="+mn-lt"/>
              </a:rPr>
              <a:t>visualisation</a:t>
            </a:r>
            <a:r>
              <a:rPr lang="en-US" dirty="0">
                <a:ea typeface="+mn-lt"/>
                <a:cs typeface="+mn-lt"/>
              </a:rPr>
              <a:t> (in Figure 2) would be as shown below.</a:t>
            </a:r>
            <a:endParaRPr lang="en-US" dirty="0"/>
          </a:p>
          <a:p>
            <a:endParaRPr lang="en-US" dirty="0"/>
          </a:p>
        </p:txBody>
      </p:sp>
      <p:pic>
        <p:nvPicPr>
          <p:cNvPr id="4" name="Picture 4">
            <a:extLst>
              <a:ext uri="{FF2B5EF4-FFF2-40B4-BE49-F238E27FC236}">
                <a16:creationId xmlns:a16="http://schemas.microsoft.com/office/drawing/2014/main" id="{0253A7A6-9F1B-4046-9567-78B829BADA70}"/>
              </a:ext>
            </a:extLst>
          </p:cNvPr>
          <p:cNvPicPr>
            <a:picLocks noChangeAspect="1"/>
          </p:cNvPicPr>
          <p:nvPr/>
        </p:nvPicPr>
        <p:blipFill>
          <a:blip r:embed="rId2"/>
          <a:stretch>
            <a:fillRect/>
          </a:stretch>
        </p:blipFill>
        <p:spPr>
          <a:xfrm>
            <a:off x="249164" y="5100142"/>
            <a:ext cx="10580912" cy="1266002"/>
          </a:xfrm>
          <a:prstGeom prst="rect">
            <a:avLst/>
          </a:prstGeom>
        </p:spPr>
      </p:pic>
    </p:spTree>
    <p:extLst>
      <p:ext uri="{BB962C8B-B14F-4D97-AF65-F5344CB8AC3E}">
        <p14:creationId xmlns:p14="http://schemas.microsoft.com/office/powerpoint/2010/main" val="357898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scatter chart&#10;&#10;Description automatically generated">
            <a:extLst>
              <a:ext uri="{FF2B5EF4-FFF2-40B4-BE49-F238E27FC236}">
                <a16:creationId xmlns:a16="http://schemas.microsoft.com/office/drawing/2014/main" id="{35054CE3-A65F-4E70-BBCC-76DA733528CD}"/>
              </a:ext>
            </a:extLst>
          </p:cNvPr>
          <p:cNvPicPr>
            <a:picLocks noGrp="1" noChangeAspect="1"/>
          </p:cNvPicPr>
          <p:nvPr>
            <p:ph idx="1"/>
          </p:nvPr>
        </p:nvPicPr>
        <p:blipFill>
          <a:blip r:embed="rId2"/>
          <a:stretch>
            <a:fillRect/>
          </a:stretch>
        </p:blipFill>
        <p:spPr>
          <a:xfrm>
            <a:off x="2767010" y="61760"/>
            <a:ext cx="6573314" cy="6573314"/>
          </a:xfrm>
        </p:spPr>
      </p:pic>
    </p:spTree>
    <p:extLst>
      <p:ext uri="{BB962C8B-B14F-4D97-AF65-F5344CB8AC3E}">
        <p14:creationId xmlns:p14="http://schemas.microsoft.com/office/powerpoint/2010/main" val="2136638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CE2BE-6631-4EC9-8BF1-311CE1134077}"/>
              </a:ext>
            </a:extLst>
          </p:cNvPr>
          <p:cNvSpPr>
            <a:spLocks noGrp="1"/>
          </p:cNvSpPr>
          <p:nvPr>
            <p:ph type="title"/>
          </p:nvPr>
        </p:nvSpPr>
        <p:spPr>
          <a:xfrm>
            <a:off x="949041" y="190597"/>
            <a:ext cx="10608394" cy="1019387"/>
          </a:xfrm>
        </p:spPr>
        <p:txBody>
          <a:bodyPr>
            <a:normAutofit fontScale="90000"/>
          </a:bodyPr>
          <a:lstStyle/>
          <a:p>
            <a:br>
              <a:rPr lang="en-US" dirty="0"/>
            </a:br>
            <a:r>
              <a:rPr lang="en-US" dirty="0"/>
              <a:t>Tuning EPS parameter</a:t>
            </a:r>
          </a:p>
          <a:p>
            <a:endParaRPr lang="en-US" dirty="0"/>
          </a:p>
        </p:txBody>
      </p:sp>
      <p:sp>
        <p:nvSpPr>
          <p:cNvPr id="3" name="Content Placeholder 2">
            <a:extLst>
              <a:ext uri="{FF2B5EF4-FFF2-40B4-BE49-F238E27FC236}">
                <a16:creationId xmlns:a16="http://schemas.microsoft.com/office/drawing/2014/main" id="{9D8BE7F6-BF5A-499B-B6F8-EED9CEFAB3D9}"/>
              </a:ext>
            </a:extLst>
          </p:cNvPr>
          <p:cNvSpPr>
            <a:spLocks noGrp="1"/>
          </p:cNvSpPr>
          <p:nvPr>
            <p:ph idx="1"/>
          </p:nvPr>
        </p:nvSpPr>
        <p:spPr>
          <a:xfrm>
            <a:off x="1190946" y="1984903"/>
            <a:ext cx="10293918" cy="4771123"/>
          </a:xfrm>
        </p:spPr>
        <p:txBody>
          <a:bodyPr vert="horz" lIns="91440" tIns="45720" rIns="91440" bIns="45720" rtlCol="0" anchor="t">
            <a:normAutofit/>
          </a:bodyPr>
          <a:lstStyle/>
          <a:p>
            <a:pPr marL="0" indent="0">
              <a:buNone/>
            </a:pPr>
            <a:r>
              <a:rPr lang="en-US" sz="2000" dirty="0">
                <a:ea typeface="+mn-lt"/>
                <a:cs typeface="+mn-lt"/>
              </a:rPr>
              <a:t>We can clearly see from our last figure, two clusters have been merged  together. This is bad. Such situations can reduce recall in a real-world clustering application. Let’s try to vary </a:t>
            </a:r>
            <a:r>
              <a:rPr lang="en-US" sz="2000" i="1" dirty="0">
                <a:ea typeface="+mn-lt"/>
                <a:cs typeface="+mn-lt"/>
              </a:rPr>
              <a:t>eps</a:t>
            </a:r>
            <a:r>
              <a:rPr lang="en-US" sz="2000" dirty="0">
                <a:ea typeface="+mn-lt"/>
                <a:cs typeface="+mn-lt"/>
              </a:rPr>
              <a:t> and cluster again. The code and visualization ) would look like below.</a:t>
            </a:r>
            <a:endParaRPr lang="en-US" sz="2000" dirty="0"/>
          </a:p>
        </p:txBody>
      </p:sp>
      <p:pic>
        <p:nvPicPr>
          <p:cNvPr id="4" name="Picture 4" descr="Text&#10;&#10;Description automatically generated">
            <a:extLst>
              <a:ext uri="{FF2B5EF4-FFF2-40B4-BE49-F238E27FC236}">
                <a16:creationId xmlns:a16="http://schemas.microsoft.com/office/drawing/2014/main" id="{278D45E6-CA3A-4067-8B13-84BA74317784}"/>
              </a:ext>
            </a:extLst>
          </p:cNvPr>
          <p:cNvPicPr>
            <a:picLocks noChangeAspect="1"/>
          </p:cNvPicPr>
          <p:nvPr/>
        </p:nvPicPr>
        <p:blipFill>
          <a:blip r:embed="rId2"/>
          <a:stretch>
            <a:fillRect/>
          </a:stretch>
        </p:blipFill>
        <p:spPr>
          <a:xfrm>
            <a:off x="1240972" y="3176216"/>
            <a:ext cx="7484532" cy="3505186"/>
          </a:xfrm>
          <a:prstGeom prst="rect">
            <a:avLst/>
          </a:prstGeom>
        </p:spPr>
      </p:pic>
    </p:spTree>
    <p:extLst>
      <p:ext uri="{BB962C8B-B14F-4D97-AF65-F5344CB8AC3E}">
        <p14:creationId xmlns:p14="http://schemas.microsoft.com/office/powerpoint/2010/main" val="491130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catter chart&#10;&#10;Description automatically generated">
            <a:extLst>
              <a:ext uri="{FF2B5EF4-FFF2-40B4-BE49-F238E27FC236}">
                <a16:creationId xmlns:a16="http://schemas.microsoft.com/office/drawing/2014/main" id="{5D2B3EFB-2D50-4C77-96F5-C8F29BCF250E}"/>
              </a:ext>
            </a:extLst>
          </p:cNvPr>
          <p:cNvPicPr>
            <a:picLocks noGrp="1" noChangeAspect="1"/>
          </p:cNvPicPr>
          <p:nvPr>
            <p:ph idx="1"/>
          </p:nvPr>
        </p:nvPicPr>
        <p:blipFill>
          <a:blip r:embed="rId2"/>
          <a:stretch>
            <a:fillRect/>
          </a:stretch>
        </p:blipFill>
        <p:spPr>
          <a:xfrm>
            <a:off x="622470" y="520937"/>
            <a:ext cx="10971251" cy="5485625"/>
          </a:xfrm>
        </p:spPr>
      </p:pic>
    </p:spTree>
    <p:extLst>
      <p:ext uri="{BB962C8B-B14F-4D97-AF65-F5344CB8AC3E}">
        <p14:creationId xmlns:p14="http://schemas.microsoft.com/office/powerpoint/2010/main" val="3901441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B4B8D-3177-48BD-B138-70C290FFA6D5}"/>
              </a:ext>
            </a:extLst>
          </p:cNvPr>
          <p:cNvSpPr>
            <a:spLocks noGrp="1"/>
          </p:cNvSpPr>
          <p:nvPr>
            <p:ph type="title"/>
          </p:nvPr>
        </p:nvSpPr>
        <p:spPr>
          <a:xfrm>
            <a:off x="1360279" y="299454"/>
            <a:ext cx="10015727" cy="946816"/>
          </a:xfrm>
        </p:spPr>
        <p:txBody>
          <a:bodyPr>
            <a:normAutofit fontScale="90000"/>
          </a:bodyPr>
          <a:lstStyle/>
          <a:p>
            <a:br>
              <a:rPr lang="en-US" dirty="0"/>
            </a:br>
            <a:r>
              <a:rPr lang="en-US" dirty="0"/>
              <a:t>A Systematic Method for Tuning the eps Value</a:t>
            </a:r>
          </a:p>
          <a:p>
            <a:endParaRPr lang="en-US" dirty="0"/>
          </a:p>
        </p:txBody>
      </p:sp>
      <p:sp>
        <p:nvSpPr>
          <p:cNvPr id="3" name="Content Placeholder 2">
            <a:extLst>
              <a:ext uri="{FF2B5EF4-FFF2-40B4-BE49-F238E27FC236}">
                <a16:creationId xmlns:a16="http://schemas.microsoft.com/office/drawing/2014/main" id="{F17CC250-864B-49E1-9F14-182DD528EE4B}"/>
              </a:ext>
            </a:extLst>
          </p:cNvPr>
          <p:cNvSpPr>
            <a:spLocks noGrp="1"/>
          </p:cNvSpPr>
          <p:nvPr>
            <p:ph idx="1"/>
          </p:nvPr>
        </p:nvSpPr>
        <p:spPr>
          <a:xfrm>
            <a:off x="949041" y="2009092"/>
            <a:ext cx="10995442" cy="4734839"/>
          </a:xfrm>
        </p:spPr>
        <p:txBody>
          <a:bodyPr vert="horz" lIns="91440" tIns="45720" rIns="91440" bIns="45720" rtlCol="0" anchor="t">
            <a:normAutofit/>
          </a:bodyPr>
          <a:lstStyle/>
          <a:p>
            <a:pPr marL="0" indent="0">
              <a:buNone/>
            </a:pPr>
            <a:r>
              <a:rPr lang="en-US" sz="2400" dirty="0">
                <a:ea typeface="+mn-lt"/>
                <a:cs typeface="+mn-lt"/>
              </a:rPr>
              <a:t>Since the </a:t>
            </a:r>
            <a:r>
              <a:rPr lang="en-US" sz="2400" i="1" dirty="0">
                <a:ea typeface="+mn-lt"/>
                <a:cs typeface="+mn-lt"/>
              </a:rPr>
              <a:t>eps</a:t>
            </a:r>
            <a:r>
              <a:rPr lang="en-US" sz="2400" dirty="0">
                <a:ea typeface="+mn-lt"/>
                <a:cs typeface="+mn-lt"/>
              </a:rPr>
              <a:t> figure is proportional to the expected number of </a:t>
            </a:r>
            <a:r>
              <a:rPr lang="en-US" sz="2400" dirty="0" err="1">
                <a:ea typeface="+mn-lt"/>
                <a:cs typeface="+mn-lt"/>
              </a:rPr>
              <a:t>neighbours</a:t>
            </a:r>
            <a:r>
              <a:rPr lang="en-US" sz="2400" dirty="0">
                <a:ea typeface="+mn-lt"/>
                <a:cs typeface="+mn-lt"/>
              </a:rPr>
              <a:t> discovered, we can use the nearest </a:t>
            </a:r>
            <a:r>
              <a:rPr lang="en-US" sz="2400" dirty="0" err="1">
                <a:ea typeface="+mn-lt"/>
                <a:cs typeface="+mn-lt"/>
              </a:rPr>
              <a:t>neighbours</a:t>
            </a:r>
            <a:r>
              <a:rPr lang="en-US" sz="2400" dirty="0">
                <a:ea typeface="+mn-lt"/>
                <a:cs typeface="+mn-lt"/>
              </a:rPr>
              <a:t> to reach a fair estimation for </a:t>
            </a:r>
            <a:r>
              <a:rPr lang="en-US" sz="2400" i="1" dirty="0">
                <a:ea typeface="+mn-lt"/>
                <a:cs typeface="+mn-lt"/>
              </a:rPr>
              <a:t>eps</a:t>
            </a:r>
            <a:r>
              <a:rPr lang="en-US" sz="2400" dirty="0">
                <a:ea typeface="+mn-lt"/>
                <a:cs typeface="+mn-lt"/>
              </a:rPr>
              <a:t>. Let us compute the nearest </a:t>
            </a:r>
            <a:r>
              <a:rPr lang="en-US" sz="2400" dirty="0" err="1">
                <a:ea typeface="+mn-lt"/>
                <a:cs typeface="+mn-lt"/>
              </a:rPr>
              <a:t>neighbours</a:t>
            </a:r>
            <a:r>
              <a:rPr lang="en-US" sz="2400" dirty="0">
                <a:ea typeface="+mn-lt"/>
                <a:cs typeface="+mn-lt"/>
              </a:rPr>
              <a:t>.</a:t>
            </a:r>
            <a:endParaRPr lang="en-US" sz="2400"/>
          </a:p>
        </p:txBody>
      </p:sp>
    </p:spTree>
    <p:extLst>
      <p:ext uri="{BB962C8B-B14F-4D97-AF65-F5344CB8AC3E}">
        <p14:creationId xmlns:p14="http://schemas.microsoft.com/office/powerpoint/2010/main" val="2725803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691B-28D4-4B6F-BFEF-2455D6F23685}"/>
              </a:ext>
            </a:extLst>
          </p:cNvPr>
          <p:cNvSpPr>
            <a:spLocks noGrp="1"/>
          </p:cNvSpPr>
          <p:nvPr>
            <p:ph type="title"/>
          </p:nvPr>
        </p:nvSpPr>
        <p:spPr/>
        <p:txBody>
          <a:bodyPr/>
          <a:lstStyle/>
          <a:p>
            <a:r>
              <a:rPr lang="en-US" b="1" dirty="0">
                <a:ea typeface="+mj-lt"/>
                <a:cs typeface="+mj-lt"/>
              </a:rPr>
              <a:t>Lift</a:t>
            </a:r>
            <a:endParaRPr lang="en-US" dirty="0"/>
          </a:p>
        </p:txBody>
      </p:sp>
      <p:sp>
        <p:nvSpPr>
          <p:cNvPr id="3" name="Content Placeholder 2">
            <a:extLst>
              <a:ext uri="{FF2B5EF4-FFF2-40B4-BE49-F238E27FC236}">
                <a16:creationId xmlns:a16="http://schemas.microsoft.com/office/drawing/2014/main" id="{B6F5628A-A092-4672-B3ED-DC604D25CABC}"/>
              </a:ext>
            </a:extLst>
          </p:cNvPr>
          <p:cNvSpPr>
            <a:spLocks noGrp="1"/>
          </p:cNvSpPr>
          <p:nvPr>
            <p:ph idx="1"/>
          </p:nvPr>
        </p:nvSpPr>
        <p:spPr/>
        <p:txBody>
          <a:bodyPr vert="horz" lIns="91440" tIns="45720" rIns="91440" bIns="45720" rtlCol="0" anchor="t">
            <a:normAutofit/>
          </a:bodyPr>
          <a:lstStyle/>
          <a:p>
            <a:pPr marL="0" indent="0">
              <a:buNone/>
            </a:pPr>
            <a:r>
              <a:rPr lang="en-US" sz="2000" b="1" dirty="0">
                <a:ea typeface="+mn-lt"/>
                <a:cs typeface="+mn-lt"/>
              </a:rPr>
              <a:t>Lift:</a:t>
            </a:r>
            <a:r>
              <a:rPr lang="en-US" sz="2000" dirty="0">
                <a:ea typeface="+mn-lt"/>
                <a:cs typeface="+mn-lt"/>
              </a:rPr>
              <a:t> It is the ratio of expected confidence to observed confidence; it is the measure of confidence of Y when item X was already known (X/Y) to the confidence of Y when X item is unknown. In other words, confidence of Y with respect to X and confidence of Y independent of X.</a:t>
            </a:r>
            <a:endParaRPr lang="en-US" sz="2000"/>
          </a:p>
          <a:p>
            <a:pPr marL="0" indent="0">
              <a:buNone/>
            </a:pPr>
            <a:endParaRPr lang="en-US" sz="2000" dirty="0">
              <a:ea typeface="+mn-lt"/>
              <a:cs typeface="+mn-lt"/>
            </a:endParaRPr>
          </a:p>
          <a:p>
            <a:pPr marL="0" indent="0">
              <a:buNone/>
            </a:pPr>
            <a:r>
              <a:rPr lang="en-US" sz="2000" b="1" dirty="0">
                <a:ea typeface="+mn-lt"/>
                <a:cs typeface="+mn-lt"/>
              </a:rPr>
              <a:t>   Lift = Support (X Union Y) / Support(X) * Support(Y) </a:t>
            </a:r>
            <a:endParaRPr lang="en-US" sz="2000" dirty="0"/>
          </a:p>
          <a:p>
            <a:endParaRPr lang="en-US" sz="2000" dirty="0"/>
          </a:p>
        </p:txBody>
      </p:sp>
    </p:spTree>
    <p:extLst>
      <p:ext uri="{BB962C8B-B14F-4D97-AF65-F5344CB8AC3E}">
        <p14:creationId xmlns:p14="http://schemas.microsoft.com/office/powerpoint/2010/main" val="2863831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 line chart&#10;&#10;Description automatically generated">
            <a:extLst>
              <a:ext uri="{FF2B5EF4-FFF2-40B4-BE49-F238E27FC236}">
                <a16:creationId xmlns:a16="http://schemas.microsoft.com/office/drawing/2014/main" id="{8603F8DA-5DB0-4B1C-BFF9-1C02452168E7}"/>
              </a:ext>
            </a:extLst>
          </p:cNvPr>
          <p:cNvPicPr>
            <a:picLocks noGrp="1" noChangeAspect="1"/>
          </p:cNvPicPr>
          <p:nvPr>
            <p:ph idx="1"/>
          </p:nvPr>
        </p:nvPicPr>
        <p:blipFill>
          <a:blip r:embed="rId2"/>
          <a:stretch>
            <a:fillRect/>
          </a:stretch>
        </p:blipFill>
        <p:spPr>
          <a:xfrm>
            <a:off x="825724" y="424616"/>
            <a:ext cx="10685695" cy="5702458"/>
          </a:xfrm>
        </p:spPr>
      </p:pic>
    </p:spTree>
    <p:extLst>
      <p:ext uri="{BB962C8B-B14F-4D97-AF65-F5344CB8AC3E}">
        <p14:creationId xmlns:p14="http://schemas.microsoft.com/office/powerpoint/2010/main" val="2796265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18C6-22FB-41E6-BDA6-67DB2A093083}"/>
              </a:ext>
            </a:extLst>
          </p:cNvPr>
          <p:cNvSpPr>
            <a:spLocks noGrp="1"/>
          </p:cNvSpPr>
          <p:nvPr>
            <p:ph type="title"/>
          </p:nvPr>
        </p:nvSpPr>
        <p:spPr>
          <a:xfrm>
            <a:off x="1130469" y="178502"/>
            <a:ext cx="9616585" cy="1007292"/>
          </a:xfrm>
        </p:spPr>
        <p:txBody>
          <a:bodyPr/>
          <a:lstStyle/>
          <a:p>
            <a:r>
              <a:rPr lang="en-US" dirty="0"/>
              <a:t>Knee Locator to Detect Elbow Point</a:t>
            </a:r>
          </a:p>
          <a:p>
            <a:endParaRPr lang="en-US" dirty="0"/>
          </a:p>
        </p:txBody>
      </p:sp>
      <p:pic>
        <p:nvPicPr>
          <p:cNvPr id="13" name="Picture 13" descr="Chart, line chart&#10;&#10;Description automatically generated">
            <a:extLst>
              <a:ext uri="{FF2B5EF4-FFF2-40B4-BE49-F238E27FC236}">
                <a16:creationId xmlns:a16="http://schemas.microsoft.com/office/drawing/2014/main" id="{B5CA7292-6C46-4F7D-87A5-7FE58813C7F9}"/>
              </a:ext>
            </a:extLst>
          </p:cNvPr>
          <p:cNvPicPr>
            <a:picLocks noGrp="1" noChangeAspect="1"/>
          </p:cNvPicPr>
          <p:nvPr>
            <p:ph idx="1"/>
          </p:nvPr>
        </p:nvPicPr>
        <p:blipFill>
          <a:blip r:embed="rId2"/>
          <a:stretch>
            <a:fillRect/>
          </a:stretch>
        </p:blipFill>
        <p:spPr>
          <a:xfrm>
            <a:off x="3831391" y="3025092"/>
            <a:ext cx="3416457" cy="3815602"/>
          </a:xfrm>
        </p:spPr>
      </p:pic>
      <p:pic>
        <p:nvPicPr>
          <p:cNvPr id="14" name="Picture 14" descr="Graphical user interface, text, application&#10;&#10;Description automatically generated">
            <a:extLst>
              <a:ext uri="{FF2B5EF4-FFF2-40B4-BE49-F238E27FC236}">
                <a16:creationId xmlns:a16="http://schemas.microsoft.com/office/drawing/2014/main" id="{C22C4497-C903-48A7-BCD4-B5E4044C3E9A}"/>
              </a:ext>
            </a:extLst>
          </p:cNvPr>
          <p:cNvPicPr>
            <a:picLocks noChangeAspect="1"/>
          </p:cNvPicPr>
          <p:nvPr/>
        </p:nvPicPr>
        <p:blipFill>
          <a:blip r:embed="rId3"/>
          <a:stretch>
            <a:fillRect/>
          </a:stretch>
        </p:blipFill>
        <p:spPr>
          <a:xfrm>
            <a:off x="866019" y="1380491"/>
            <a:ext cx="9988247" cy="1641686"/>
          </a:xfrm>
          <a:prstGeom prst="rect">
            <a:avLst/>
          </a:prstGeom>
        </p:spPr>
      </p:pic>
    </p:spTree>
    <p:extLst>
      <p:ext uri="{BB962C8B-B14F-4D97-AF65-F5344CB8AC3E}">
        <p14:creationId xmlns:p14="http://schemas.microsoft.com/office/powerpoint/2010/main" val="2035800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01A0-3386-43E7-84BE-F0445F1530EE}"/>
              </a:ext>
            </a:extLst>
          </p:cNvPr>
          <p:cNvSpPr>
            <a:spLocks noGrp="1"/>
          </p:cNvSpPr>
          <p:nvPr>
            <p:ph type="title"/>
          </p:nvPr>
        </p:nvSpPr>
        <p:spPr>
          <a:xfrm>
            <a:off x="114470" y="142217"/>
            <a:ext cx="11950964" cy="1333863"/>
          </a:xfrm>
        </p:spPr>
        <p:txBody>
          <a:bodyPr>
            <a:normAutofit fontScale="90000"/>
          </a:bodyPr>
          <a:lstStyle/>
          <a:p>
            <a:r>
              <a:rPr lang="en-US" dirty="0">
                <a:ea typeface="+mj-lt"/>
                <a:cs typeface="+mj-lt"/>
              </a:rPr>
              <a:t>We can see that the detected knee point by this method is at distance 0.178. Now we can use this value as our </a:t>
            </a:r>
            <a:r>
              <a:rPr lang="en-US" b="1" i="1" dirty="0">
                <a:ea typeface="+mj-lt"/>
                <a:cs typeface="+mj-lt"/>
              </a:rPr>
              <a:t>eps</a:t>
            </a:r>
            <a:r>
              <a:rPr lang="en-US" dirty="0">
                <a:ea typeface="+mj-lt"/>
                <a:cs typeface="+mj-lt"/>
              </a:rPr>
              <a:t> to see how our new clustering would look like.</a:t>
            </a:r>
            <a:endParaRPr lang="en-US" dirty="0"/>
          </a:p>
        </p:txBody>
      </p:sp>
      <p:pic>
        <p:nvPicPr>
          <p:cNvPr id="4" name="Picture 4" descr="Chart, scatter chart&#10;&#10;Description automatically generated">
            <a:extLst>
              <a:ext uri="{FF2B5EF4-FFF2-40B4-BE49-F238E27FC236}">
                <a16:creationId xmlns:a16="http://schemas.microsoft.com/office/drawing/2014/main" id="{62CE0626-5345-4EE8-95AE-B1524CAA06C5}"/>
              </a:ext>
            </a:extLst>
          </p:cNvPr>
          <p:cNvPicPr>
            <a:picLocks noGrp="1" noChangeAspect="1"/>
          </p:cNvPicPr>
          <p:nvPr>
            <p:ph idx="1"/>
          </p:nvPr>
        </p:nvPicPr>
        <p:blipFill>
          <a:blip r:embed="rId2"/>
          <a:stretch>
            <a:fillRect/>
          </a:stretch>
        </p:blipFill>
        <p:spPr>
          <a:xfrm>
            <a:off x="278415" y="1633195"/>
            <a:ext cx="11765951" cy="5229422"/>
          </a:xfrm>
        </p:spPr>
      </p:pic>
    </p:spTree>
    <p:extLst>
      <p:ext uri="{BB962C8B-B14F-4D97-AF65-F5344CB8AC3E}">
        <p14:creationId xmlns:p14="http://schemas.microsoft.com/office/powerpoint/2010/main" val="39080161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558D9-8CCF-4D93-96F3-0F6E2864CB2A}"/>
              </a:ext>
            </a:extLst>
          </p:cNvPr>
          <p:cNvSpPr>
            <a:spLocks noGrp="1"/>
          </p:cNvSpPr>
          <p:nvPr>
            <p:ph type="title"/>
          </p:nvPr>
        </p:nvSpPr>
        <p:spPr>
          <a:xfrm>
            <a:off x="1868279" y="372026"/>
            <a:ext cx="8092585" cy="1043577"/>
          </a:xfrm>
        </p:spPr>
        <p:txBody>
          <a:bodyPr>
            <a:normAutofit fontScale="90000"/>
          </a:bodyPr>
          <a:lstStyle/>
          <a:p>
            <a:br>
              <a:rPr lang="en-US" dirty="0"/>
            </a:br>
            <a:br>
              <a:rPr lang="en-US" dirty="0"/>
            </a:br>
            <a:r>
              <a:rPr lang="en-US" dirty="0"/>
              <a:t>Cross-Validation</a:t>
            </a:r>
            <a:br>
              <a:rPr lang="en-US" dirty="0"/>
            </a:br>
            <a:r>
              <a:rPr lang="en-US" dirty="0"/>
              <a:t>Machine Learning Model Performance</a:t>
            </a:r>
          </a:p>
          <a:p>
            <a:endParaRPr lang="en-US" dirty="0"/>
          </a:p>
          <a:p>
            <a:endParaRPr lang="en-US" dirty="0"/>
          </a:p>
        </p:txBody>
      </p:sp>
      <p:sp>
        <p:nvSpPr>
          <p:cNvPr id="3" name="Content Placeholder 2">
            <a:extLst>
              <a:ext uri="{FF2B5EF4-FFF2-40B4-BE49-F238E27FC236}">
                <a16:creationId xmlns:a16="http://schemas.microsoft.com/office/drawing/2014/main" id="{945F37B5-E394-499B-89E9-770D47AED939}"/>
              </a:ext>
            </a:extLst>
          </p:cNvPr>
          <p:cNvSpPr>
            <a:spLocks noGrp="1"/>
          </p:cNvSpPr>
          <p:nvPr>
            <p:ph idx="1"/>
          </p:nvPr>
        </p:nvSpPr>
        <p:spPr>
          <a:xfrm>
            <a:off x="561994" y="1622044"/>
            <a:ext cx="11334108" cy="5049315"/>
          </a:xfrm>
        </p:spPr>
        <p:txBody>
          <a:bodyPr vert="horz" lIns="91440" tIns="45720" rIns="91440" bIns="45720" rtlCol="0" anchor="t">
            <a:normAutofit/>
          </a:bodyPr>
          <a:lstStyle/>
          <a:p>
            <a:pPr marL="0" indent="0">
              <a:buNone/>
            </a:pPr>
            <a:r>
              <a:rPr lang="en-US" dirty="0">
                <a:ea typeface="+mn-lt"/>
                <a:cs typeface="+mn-lt"/>
              </a:rPr>
              <a:t>Cross validation may be any of various model validation techniques that are used to assess how well a predictive model will generalize to an independent set of data that the model has not seen before. Hence, it is typically employed in situations where we predict something and we want to gain a rough estimate of how well our predictive model will perform in practice.</a:t>
            </a:r>
            <a:endParaRPr lang="en-US" dirty="0"/>
          </a:p>
        </p:txBody>
      </p:sp>
      <p:pic>
        <p:nvPicPr>
          <p:cNvPr id="4" name="Picture 4" descr="Chart&#10;&#10;Description automatically generated">
            <a:extLst>
              <a:ext uri="{FF2B5EF4-FFF2-40B4-BE49-F238E27FC236}">
                <a16:creationId xmlns:a16="http://schemas.microsoft.com/office/drawing/2014/main" id="{48FAD422-D6FF-45FD-9544-6FA1D71F2CDA}"/>
              </a:ext>
            </a:extLst>
          </p:cNvPr>
          <p:cNvPicPr>
            <a:picLocks noChangeAspect="1"/>
          </p:cNvPicPr>
          <p:nvPr/>
        </p:nvPicPr>
        <p:blipFill>
          <a:blip r:embed="rId2"/>
          <a:stretch>
            <a:fillRect/>
          </a:stretch>
        </p:blipFill>
        <p:spPr>
          <a:xfrm>
            <a:off x="1567544" y="2886306"/>
            <a:ext cx="9818913" cy="3601197"/>
          </a:xfrm>
          <a:prstGeom prst="rect">
            <a:avLst/>
          </a:prstGeom>
        </p:spPr>
      </p:pic>
    </p:spTree>
    <p:extLst>
      <p:ext uri="{BB962C8B-B14F-4D97-AF65-F5344CB8AC3E}">
        <p14:creationId xmlns:p14="http://schemas.microsoft.com/office/powerpoint/2010/main" val="3113508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0B97A8D-6C36-49F4-BB09-C20C1BCB1B7B}"/>
              </a:ext>
            </a:extLst>
          </p:cNvPr>
          <p:cNvSpPr>
            <a:spLocks noGrp="1"/>
          </p:cNvSpPr>
          <p:nvPr>
            <p:ph idx="1"/>
          </p:nvPr>
        </p:nvSpPr>
        <p:spPr>
          <a:xfrm>
            <a:off x="912756" y="920521"/>
            <a:ext cx="10705155" cy="5363791"/>
          </a:xfrm>
        </p:spPr>
        <p:txBody>
          <a:bodyPr vert="horz" lIns="91440" tIns="45720" rIns="91440" bIns="45720" rtlCol="0" anchor="t">
            <a:normAutofit/>
          </a:bodyPr>
          <a:lstStyle/>
          <a:p>
            <a:endParaRPr lang="en-US" dirty="0"/>
          </a:p>
          <a:p>
            <a:endParaRPr lang="en-US" dirty="0"/>
          </a:p>
          <a:p>
            <a:pPr marL="0" indent="0">
              <a:buNone/>
            </a:pPr>
            <a:r>
              <a:rPr lang="en-US" cap="all" dirty="0">
                <a:ea typeface="+mn-lt"/>
                <a:cs typeface="+mn-lt"/>
              </a:rPr>
              <a:t>         </a:t>
            </a:r>
            <a:r>
              <a:rPr lang="en-US" sz="2400" b="1" u="sng" cap="all" dirty="0">
                <a:ea typeface="+mn-lt"/>
                <a:cs typeface="+mn-lt"/>
              </a:rPr>
              <a:t>POPULAR CROSS VALIDATION TECHNIQUES</a:t>
            </a:r>
            <a:br>
              <a:rPr lang="en-US" sz="2400" b="1" u="sng" cap="all" dirty="0">
                <a:ea typeface="+mn-lt"/>
                <a:cs typeface="+mn-lt"/>
              </a:rPr>
            </a:br>
            <a:endParaRPr lang="en-US">
              <a:ea typeface="+mn-lt"/>
              <a:cs typeface="+mn-lt"/>
            </a:endParaRPr>
          </a:p>
          <a:p>
            <a:pPr marL="457200" indent="-457200">
              <a:buAutoNum type="arabicParenR"/>
            </a:pPr>
            <a:r>
              <a:rPr lang="en-US" sz="2400" dirty="0"/>
              <a:t>Hold-Out Based Cross Validation</a:t>
            </a:r>
          </a:p>
          <a:p>
            <a:pPr marL="457200" indent="-457200">
              <a:buAutoNum type="arabicParenR"/>
            </a:pPr>
            <a:r>
              <a:rPr lang="en-US" sz="2400" dirty="0"/>
              <a:t>K-Fold Cross Validation</a:t>
            </a:r>
          </a:p>
          <a:p>
            <a:pPr marL="457200" indent="-457200">
              <a:buAutoNum type="arabicParenR"/>
            </a:pPr>
            <a:r>
              <a:rPr lang="en-US" sz="2400" dirty="0"/>
              <a:t>Leave-One-Out Cross Validation</a:t>
            </a:r>
          </a:p>
          <a:p>
            <a:pPr marL="457200" indent="-457200">
              <a:buAutoNum type="arabicParenR"/>
            </a:pPr>
            <a:r>
              <a:rPr lang="en-US" sz="2400" dirty="0"/>
              <a:t>Group K-fold Cross Validation</a:t>
            </a:r>
          </a:p>
          <a:p>
            <a:pPr marL="342900" indent="-342900">
              <a:buAutoNum type="arabicParenR"/>
            </a:pPr>
            <a:endParaRPr lang="en-US" dirty="0"/>
          </a:p>
          <a:p>
            <a:pPr marL="342900" indent="-342900">
              <a:buAutoNum type="arabicParenR"/>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499700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2B3A-4CEA-4C56-8344-E5BE433A7E96}"/>
              </a:ext>
            </a:extLst>
          </p:cNvPr>
          <p:cNvSpPr>
            <a:spLocks noGrp="1"/>
          </p:cNvSpPr>
          <p:nvPr>
            <p:ph type="title"/>
          </p:nvPr>
        </p:nvSpPr>
        <p:spPr/>
        <p:txBody>
          <a:bodyPr/>
          <a:lstStyle/>
          <a:p>
            <a:br>
              <a:rPr lang="en-US" dirty="0"/>
            </a:br>
            <a:r>
              <a:rPr lang="en-US" dirty="0"/>
              <a:t>K-Fold Cross Validation</a:t>
            </a:r>
          </a:p>
          <a:p>
            <a:endParaRPr lang="en-US" dirty="0"/>
          </a:p>
        </p:txBody>
      </p:sp>
      <p:sp>
        <p:nvSpPr>
          <p:cNvPr id="3" name="Content Placeholder 2">
            <a:extLst>
              <a:ext uri="{FF2B5EF4-FFF2-40B4-BE49-F238E27FC236}">
                <a16:creationId xmlns:a16="http://schemas.microsoft.com/office/drawing/2014/main" id="{8FDCD219-7576-487A-BE1D-D098D8F22E20}"/>
              </a:ext>
            </a:extLst>
          </p:cNvPr>
          <p:cNvSpPr>
            <a:spLocks noGrp="1"/>
          </p:cNvSpPr>
          <p:nvPr>
            <p:ph idx="1"/>
          </p:nvPr>
        </p:nvSpPr>
        <p:spPr>
          <a:xfrm>
            <a:off x="695041" y="2275187"/>
            <a:ext cx="11055919" cy="4069601"/>
          </a:xfrm>
        </p:spPr>
        <p:txBody>
          <a:bodyPr vert="horz" lIns="91440" tIns="45720" rIns="91440" bIns="45720" rtlCol="0" anchor="t">
            <a:normAutofit/>
          </a:bodyPr>
          <a:lstStyle/>
          <a:p>
            <a:pPr marL="0" indent="0">
              <a:buNone/>
            </a:pPr>
            <a:r>
              <a:rPr lang="en-US" dirty="0">
                <a:ea typeface="+mn-lt"/>
                <a:cs typeface="+mn-lt"/>
              </a:rPr>
              <a:t>In </a:t>
            </a:r>
            <a:r>
              <a:rPr lang="en-US" i="1" dirty="0">
                <a:ea typeface="+mn-lt"/>
                <a:cs typeface="+mn-lt"/>
              </a:rPr>
              <a:t>k</a:t>
            </a:r>
            <a:r>
              <a:rPr lang="en-US" dirty="0">
                <a:ea typeface="+mn-lt"/>
                <a:cs typeface="+mn-lt"/>
              </a:rPr>
              <a:t>-fold cross-validation, the original sample is randomly partitioned into </a:t>
            </a:r>
            <a:r>
              <a:rPr lang="en-US" i="1" dirty="0">
                <a:ea typeface="+mn-lt"/>
                <a:cs typeface="+mn-lt"/>
              </a:rPr>
              <a:t>k</a:t>
            </a:r>
            <a:r>
              <a:rPr lang="en-US" dirty="0">
                <a:ea typeface="+mn-lt"/>
                <a:cs typeface="+mn-lt"/>
              </a:rPr>
              <a:t> equal sized groups. From the k groups, one group would be removed as a hold-out set and the remaining groups would be the training data. The predictive model is then fit on the training data and evaluated on the hold-out set. This procedure is k times so that all groups have served exactly once as the hold-out set.</a:t>
            </a:r>
            <a:endParaRPr lang="en-US" dirty="0"/>
          </a:p>
        </p:txBody>
      </p:sp>
      <p:pic>
        <p:nvPicPr>
          <p:cNvPr id="4" name="Picture 4" descr="Chart, bar chart&#10;&#10;Description automatically generated">
            <a:extLst>
              <a:ext uri="{FF2B5EF4-FFF2-40B4-BE49-F238E27FC236}">
                <a16:creationId xmlns:a16="http://schemas.microsoft.com/office/drawing/2014/main" id="{4280BA84-5805-40B1-89C2-5BCC231061F5}"/>
              </a:ext>
            </a:extLst>
          </p:cNvPr>
          <p:cNvPicPr>
            <a:picLocks noChangeAspect="1"/>
          </p:cNvPicPr>
          <p:nvPr/>
        </p:nvPicPr>
        <p:blipFill>
          <a:blip r:embed="rId2"/>
          <a:stretch>
            <a:fillRect/>
          </a:stretch>
        </p:blipFill>
        <p:spPr>
          <a:xfrm>
            <a:off x="2160211" y="3577772"/>
            <a:ext cx="8367484" cy="3149599"/>
          </a:xfrm>
          <a:prstGeom prst="rect">
            <a:avLst/>
          </a:prstGeom>
        </p:spPr>
      </p:pic>
    </p:spTree>
    <p:extLst>
      <p:ext uri="{BB962C8B-B14F-4D97-AF65-F5344CB8AC3E}">
        <p14:creationId xmlns:p14="http://schemas.microsoft.com/office/powerpoint/2010/main" val="4222793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7F9C-1AD7-4790-A11A-FC7156A7D1A8}"/>
              </a:ext>
            </a:extLst>
          </p:cNvPr>
          <p:cNvSpPr>
            <a:spLocks noGrp="1"/>
          </p:cNvSpPr>
          <p:nvPr>
            <p:ph type="title"/>
          </p:nvPr>
        </p:nvSpPr>
        <p:spPr>
          <a:xfrm>
            <a:off x="2231136" y="299454"/>
            <a:ext cx="8419156" cy="1091958"/>
          </a:xfrm>
        </p:spPr>
        <p:txBody>
          <a:bodyPr>
            <a:normAutofit fontScale="90000"/>
          </a:bodyPr>
          <a:lstStyle/>
          <a:p>
            <a:br>
              <a:rPr lang="en-US" dirty="0"/>
            </a:br>
            <a:r>
              <a:rPr lang="en-US" dirty="0"/>
              <a:t>Stratified K-Fold</a:t>
            </a:r>
          </a:p>
          <a:p>
            <a:endParaRPr lang="en-US" dirty="0"/>
          </a:p>
        </p:txBody>
      </p:sp>
      <p:sp>
        <p:nvSpPr>
          <p:cNvPr id="3" name="Content Placeholder 2">
            <a:extLst>
              <a:ext uri="{FF2B5EF4-FFF2-40B4-BE49-F238E27FC236}">
                <a16:creationId xmlns:a16="http://schemas.microsoft.com/office/drawing/2014/main" id="{DD310706-7977-4464-BF76-444377632947}"/>
              </a:ext>
            </a:extLst>
          </p:cNvPr>
          <p:cNvSpPr>
            <a:spLocks noGrp="1"/>
          </p:cNvSpPr>
          <p:nvPr>
            <p:ph idx="1"/>
          </p:nvPr>
        </p:nvSpPr>
        <p:spPr>
          <a:xfrm>
            <a:off x="610375" y="1718807"/>
            <a:ext cx="11031728" cy="4662268"/>
          </a:xfrm>
        </p:spPr>
        <p:txBody>
          <a:bodyPr vert="horz" lIns="91440" tIns="45720" rIns="91440" bIns="45720" rtlCol="0" anchor="t">
            <a:normAutofit/>
          </a:bodyPr>
          <a:lstStyle/>
          <a:p>
            <a:pPr marL="0" indent="0">
              <a:buNone/>
            </a:pPr>
            <a:r>
              <a:rPr lang="en-US" sz="2000" dirty="0">
                <a:ea typeface="+mn-lt"/>
                <a:cs typeface="+mn-lt"/>
              </a:rPr>
              <a:t>we have covered till now are relatively effective in many scenarios, although misleading results (and potentially overall failure) can arise when the target data has imbalanced labels — I’ve been careful not to only mention this as a problem for classification task because we can adjust a regression task in some ways for us to be able to perform stratified k-fold for validation.</a:t>
            </a:r>
            <a:endParaRPr lang="en-US" sz="2000" dirty="0"/>
          </a:p>
        </p:txBody>
      </p:sp>
      <p:pic>
        <p:nvPicPr>
          <p:cNvPr id="5" name="Picture 5" descr="Chart, bar chart&#10;&#10;Description automatically generated">
            <a:extLst>
              <a:ext uri="{FF2B5EF4-FFF2-40B4-BE49-F238E27FC236}">
                <a16:creationId xmlns:a16="http://schemas.microsoft.com/office/drawing/2014/main" id="{44B4AC6F-0CB0-4A5F-B119-DB37917C4B6A}"/>
              </a:ext>
            </a:extLst>
          </p:cNvPr>
          <p:cNvPicPr>
            <a:picLocks noChangeAspect="1"/>
          </p:cNvPicPr>
          <p:nvPr/>
        </p:nvPicPr>
        <p:blipFill>
          <a:blip r:embed="rId2"/>
          <a:stretch>
            <a:fillRect/>
          </a:stretch>
        </p:blipFill>
        <p:spPr>
          <a:xfrm>
            <a:off x="1869925" y="3093962"/>
            <a:ext cx="8851294" cy="3476170"/>
          </a:xfrm>
          <a:prstGeom prst="rect">
            <a:avLst/>
          </a:prstGeom>
        </p:spPr>
      </p:pic>
    </p:spTree>
    <p:extLst>
      <p:ext uri="{BB962C8B-B14F-4D97-AF65-F5344CB8AC3E}">
        <p14:creationId xmlns:p14="http://schemas.microsoft.com/office/powerpoint/2010/main" val="32985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97A4-AF75-44FD-B198-9DE49EA78EA7}"/>
              </a:ext>
            </a:extLst>
          </p:cNvPr>
          <p:cNvSpPr>
            <a:spLocks noGrp="1"/>
          </p:cNvSpPr>
          <p:nvPr>
            <p:ph type="title"/>
          </p:nvPr>
        </p:nvSpPr>
        <p:spPr/>
        <p:txBody>
          <a:bodyPr/>
          <a:lstStyle/>
          <a:p>
            <a:br>
              <a:rPr lang="en-US" dirty="0"/>
            </a:br>
            <a:r>
              <a:rPr lang="en-US" dirty="0"/>
              <a:t>Leave-One-Out Cross Validation</a:t>
            </a:r>
          </a:p>
          <a:p>
            <a:endParaRPr lang="en-US" dirty="0"/>
          </a:p>
        </p:txBody>
      </p:sp>
      <p:sp>
        <p:nvSpPr>
          <p:cNvPr id="3" name="Content Placeholder 2">
            <a:extLst>
              <a:ext uri="{FF2B5EF4-FFF2-40B4-BE49-F238E27FC236}">
                <a16:creationId xmlns:a16="http://schemas.microsoft.com/office/drawing/2014/main" id="{218E6393-833D-4AEE-AE0B-0C1447756377}"/>
              </a:ext>
            </a:extLst>
          </p:cNvPr>
          <p:cNvSpPr>
            <a:spLocks noGrp="1"/>
          </p:cNvSpPr>
          <p:nvPr>
            <p:ph idx="1"/>
          </p:nvPr>
        </p:nvSpPr>
        <p:spPr>
          <a:xfrm>
            <a:off x="719232" y="2384045"/>
            <a:ext cx="11092203" cy="3960743"/>
          </a:xfrm>
        </p:spPr>
        <p:txBody>
          <a:bodyPr vert="horz" lIns="91440" tIns="45720" rIns="91440" bIns="45720" rtlCol="0" anchor="t">
            <a:normAutofit/>
          </a:bodyPr>
          <a:lstStyle/>
          <a:p>
            <a:pPr marL="0" indent="0">
              <a:buNone/>
            </a:pPr>
            <a:r>
              <a:rPr lang="en-US" sz="2000" dirty="0">
                <a:ea typeface="+mn-lt"/>
                <a:cs typeface="+mn-lt"/>
              </a:rPr>
              <a:t>Leave-one-out Cross validation may be thought of as a special case of k-fold cross validation where </a:t>
            </a:r>
            <a:r>
              <a:rPr lang="en-US" sz="2000" i="1" dirty="0">
                <a:ea typeface="+mn-lt"/>
                <a:cs typeface="+mn-lt"/>
              </a:rPr>
              <a:t>k </a:t>
            </a:r>
            <a:r>
              <a:rPr lang="en-US" sz="2000" dirty="0">
                <a:ea typeface="+mn-lt"/>
                <a:cs typeface="+mn-lt"/>
              </a:rPr>
              <a:t>= </a:t>
            </a:r>
            <a:r>
              <a:rPr lang="en-US" sz="2000" i="1" dirty="0">
                <a:ea typeface="+mn-lt"/>
                <a:cs typeface="+mn-lt"/>
              </a:rPr>
              <a:t>n</a:t>
            </a:r>
            <a:r>
              <a:rPr lang="en-US" sz="2000" dirty="0">
                <a:ea typeface="+mn-lt"/>
                <a:cs typeface="+mn-lt"/>
              </a:rPr>
              <a:t> and n is the number of samples within the original dataset. In other words, the data will be trained on </a:t>
            </a:r>
            <a:r>
              <a:rPr lang="en-US" sz="2000" i="1" dirty="0">
                <a:ea typeface="+mn-lt"/>
                <a:cs typeface="+mn-lt"/>
              </a:rPr>
              <a:t>n</a:t>
            </a:r>
            <a:r>
              <a:rPr lang="en-US" sz="2000" dirty="0">
                <a:ea typeface="+mn-lt"/>
                <a:cs typeface="+mn-lt"/>
              </a:rPr>
              <a:t> - 1 samples and will be used to predict the sample that was left out and this would be repeated </a:t>
            </a:r>
            <a:r>
              <a:rPr lang="en-US" sz="2000" i="1" dirty="0">
                <a:ea typeface="+mn-lt"/>
                <a:cs typeface="+mn-lt"/>
              </a:rPr>
              <a:t>n</a:t>
            </a:r>
            <a:r>
              <a:rPr lang="en-US" sz="2000" dirty="0">
                <a:ea typeface="+mn-lt"/>
                <a:cs typeface="+mn-lt"/>
              </a:rPr>
              <a:t> times so that each sample serves as the left out sample.</a:t>
            </a:r>
            <a:endParaRPr lang="en-US" sz="2000" dirty="0"/>
          </a:p>
          <a:p>
            <a:pPr marL="0" indent="0">
              <a:buNone/>
            </a:pPr>
            <a:br>
              <a:rPr lang="en-US" dirty="0"/>
            </a:br>
            <a:endParaRPr lang="en-US" dirty="0"/>
          </a:p>
          <a:p>
            <a:endParaRPr lang="en-US" dirty="0"/>
          </a:p>
        </p:txBody>
      </p:sp>
      <p:pic>
        <p:nvPicPr>
          <p:cNvPr id="4" name="Picture 4">
            <a:extLst>
              <a:ext uri="{FF2B5EF4-FFF2-40B4-BE49-F238E27FC236}">
                <a16:creationId xmlns:a16="http://schemas.microsoft.com/office/drawing/2014/main" id="{E6803757-69CE-4FD0-A8D4-B792D2486839}"/>
              </a:ext>
            </a:extLst>
          </p:cNvPr>
          <p:cNvPicPr>
            <a:picLocks noChangeAspect="1"/>
          </p:cNvPicPr>
          <p:nvPr/>
        </p:nvPicPr>
        <p:blipFill>
          <a:blip r:embed="rId2"/>
          <a:stretch>
            <a:fillRect/>
          </a:stretch>
        </p:blipFill>
        <p:spPr>
          <a:xfrm>
            <a:off x="2136020" y="3699933"/>
            <a:ext cx="7230532" cy="3086704"/>
          </a:xfrm>
          <a:prstGeom prst="rect">
            <a:avLst/>
          </a:prstGeom>
        </p:spPr>
      </p:pic>
    </p:spTree>
    <p:extLst>
      <p:ext uri="{BB962C8B-B14F-4D97-AF65-F5344CB8AC3E}">
        <p14:creationId xmlns:p14="http://schemas.microsoft.com/office/powerpoint/2010/main" val="21635736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F10BB-C589-4397-BE9D-0C63DB2EA3CF}"/>
              </a:ext>
            </a:extLst>
          </p:cNvPr>
          <p:cNvSpPr>
            <a:spLocks noGrp="1"/>
          </p:cNvSpPr>
          <p:nvPr>
            <p:ph type="title"/>
          </p:nvPr>
        </p:nvSpPr>
        <p:spPr>
          <a:xfrm>
            <a:off x="1680803" y="245026"/>
            <a:ext cx="8280061" cy="1167553"/>
          </a:xfrm>
        </p:spPr>
        <p:txBody>
          <a:bodyPr/>
          <a:lstStyle/>
          <a:p>
            <a:r>
              <a:rPr lang="en-US" dirty="0">
                <a:ea typeface="+mj-lt"/>
                <a:cs typeface="+mj-lt"/>
              </a:rPr>
              <a:t>feature selection </a:t>
            </a:r>
            <a:endParaRPr lang="en-US"/>
          </a:p>
        </p:txBody>
      </p:sp>
      <p:sp>
        <p:nvSpPr>
          <p:cNvPr id="3" name="Content Placeholder 2">
            <a:extLst>
              <a:ext uri="{FF2B5EF4-FFF2-40B4-BE49-F238E27FC236}">
                <a16:creationId xmlns:a16="http://schemas.microsoft.com/office/drawing/2014/main" id="{A3D84278-0660-49D4-9679-96F5A96EBFCC}"/>
              </a:ext>
            </a:extLst>
          </p:cNvPr>
          <p:cNvSpPr>
            <a:spLocks noGrp="1"/>
          </p:cNvSpPr>
          <p:nvPr>
            <p:ph idx="1"/>
          </p:nvPr>
        </p:nvSpPr>
        <p:spPr>
          <a:xfrm>
            <a:off x="1098719" y="2331128"/>
            <a:ext cx="10110978" cy="4763566"/>
          </a:xfrm>
        </p:spPr>
        <p:txBody>
          <a:bodyPr vert="horz" lIns="91440" tIns="45720" rIns="91440" bIns="45720" rtlCol="0" anchor="t">
            <a:normAutofit/>
          </a:bodyPr>
          <a:lstStyle/>
          <a:p>
            <a:pPr marL="0" indent="0">
              <a:buNone/>
            </a:pPr>
            <a:r>
              <a:rPr lang="en-US" sz="2400" dirty="0">
                <a:ea typeface="+mn-lt"/>
                <a:cs typeface="+mn-lt"/>
              </a:rPr>
              <a:t>Feature selection is the process of reducing the number of input variables when developing a predictive model.</a:t>
            </a:r>
            <a:endParaRPr lang="en-US" sz="2400" dirty="0"/>
          </a:p>
          <a:p>
            <a:pPr marL="0" indent="0">
              <a:buNone/>
            </a:pPr>
            <a:r>
              <a:rPr lang="en-US" sz="2400" dirty="0">
                <a:ea typeface="+mn-lt"/>
                <a:cs typeface="+mn-lt"/>
              </a:rPr>
              <a:t>It is desirable to reduce the number of input variables to both reduce the computational cost of modeling and, in some cases, to improve the performance of the model.</a:t>
            </a:r>
            <a:endParaRPr lang="en-US" sz="2400" dirty="0"/>
          </a:p>
          <a:p>
            <a:endParaRPr lang="en-US" sz="2400" dirty="0"/>
          </a:p>
        </p:txBody>
      </p:sp>
    </p:spTree>
    <p:extLst>
      <p:ext uri="{BB962C8B-B14F-4D97-AF65-F5344CB8AC3E}">
        <p14:creationId xmlns:p14="http://schemas.microsoft.com/office/powerpoint/2010/main" val="3473178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3331-F7F3-43A5-A0FD-08F8D80A4BE5}"/>
              </a:ext>
            </a:extLst>
          </p:cNvPr>
          <p:cNvSpPr>
            <a:spLocks noGrp="1"/>
          </p:cNvSpPr>
          <p:nvPr>
            <p:ph type="title"/>
          </p:nvPr>
        </p:nvSpPr>
        <p:spPr>
          <a:xfrm>
            <a:off x="664803" y="75693"/>
            <a:ext cx="10947061" cy="1252219"/>
          </a:xfrm>
        </p:spPr>
        <p:txBody>
          <a:bodyPr>
            <a:normAutofit fontScale="90000"/>
          </a:bodyPr>
          <a:lstStyle/>
          <a:p>
            <a:br>
              <a:rPr lang="en-US" b="1" dirty="0"/>
            </a:br>
            <a:r>
              <a:rPr lang="en-US" b="1" dirty="0"/>
              <a:t>Statistics for Filter-Based Feature Selection Methods</a:t>
            </a:r>
            <a:endParaRPr lang="en-US" dirty="0"/>
          </a:p>
          <a:p>
            <a:endParaRPr lang="en-US" dirty="0"/>
          </a:p>
        </p:txBody>
      </p:sp>
      <p:sp>
        <p:nvSpPr>
          <p:cNvPr id="3" name="Content Placeholder 2">
            <a:extLst>
              <a:ext uri="{FF2B5EF4-FFF2-40B4-BE49-F238E27FC236}">
                <a16:creationId xmlns:a16="http://schemas.microsoft.com/office/drawing/2014/main" id="{9E232948-6845-44F5-AEA6-033806A70634}"/>
              </a:ext>
            </a:extLst>
          </p:cNvPr>
          <p:cNvSpPr>
            <a:spLocks noGrp="1"/>
          </p:cNvSpPr>
          <p:nvPr>
            <p:ph idx="1"/>
          </p:nvPr>
        </p:nvSpPr>
        <p:spPr>
          <a:xfrm>
            <a:off x="664803" y="1579711"/>
            <a:ext cx="11042311" cy="4911732"/>
          </a:xfrm>
        </p:spPr>
        <p:txBody>
          <a:bodyPr vert="horz" lIns="91440" tIns="45720" rIns="91440" bIns="45720" rtlCol="0" anchor="t">
            <a:normAutofit/>
          </a:bodyPr>
          <a:lstStyle/>
          <a:p>
            <a:pPr marL="0" indent="0">
              <a:buNone/>
            </a:pPr>
            <a:r>
              <a:rPr lang="en-US" dirty="0">
                <a:ea typeface="+mn-lt"/>
                <a:cs typeface="+mn-lt"/>
              </a:rPr>
              <a:t>Common data types include numerical (such as height) and categorical (such as a label), although each may be further subdivided such as integer and floating point for numerical variables, and </a:t>
            </a:r>
            <a:r>
              <a:rPr lang="en-US" dirty="0" err="1">
                <a:ea typeface="+mn-lt"/>
                <a:cs typeface="+mn-lt"/>
              </a:rPr>
              <a:t>boolean</a:t>
            </a:r>
            <a:r>
              <a:rPr lang="en-US" dirty="0">
                <a:ea typeface="+mn-lt"/>
                <a:cs typeface="+mn-lt"/>
              </a:rPr>
              <a:t>, ordinal, or nominal for categorical </a:t>
            </a:r>
            <a:r>
              <a:rPr lang="en-US" dirty="0" err="1">
                <a:ea typeface="+mn-lt"/>
                <a:cs typeface="+mn-lt"/>
              </a:rPr>
              <a:t>variables.Common</a:t>
            </a:r>
            <a:r>
              <a:rPr lang="en-US" dirty="0">
                <a:ea typeface="+mn-lt"/>
                <a:cs typeface="+mn-lt"/>
              </a:rPr>
              <a:t> input variable data types:</a:t>
            </a:r>
            <a:endParaRPr lang="en-US" dirty="0"/>
          </a:p>
          <a:p>
            <a:r>
              <a:rPr lang="en-US" b="1" dirty="0">
                <a:ea typeface="+mn-lt"/>
                <a:cs typeface="+mn-lt"/>
              </a:rPr>
              <a:t>Numerical Variables</a:t>
            </a:r>
            <a:endParaRPr lang="en-US" dirty="0"/>
          </a:p>
          <a:p>
            <a:pPr lvl="1"/>
            <a:r>
              <a:rPr lang="en-US" dirty="0">
                <a:ea typeface="+mn-lt"/>
                <a:cs typeface="+mn-lt"/>
              </a:rPr>
              <a:t>Integer Variables.</a:t>
            </a:r>
            <a:endParaRPr lang="en-US" dirty="0"/>
          </a:p>
          <a:p>
            <a:pPr lvl="1"/>
            <a:r>
              <a:rPr lang="en-US" dirty="0">
                <a:ea typeface="+mn-lt"/>
                <a:cs typeface="+mn-lt"/>
              </a:rPr>
              <a:t>Floating Point Variables.</a:t>
            </a:r>
            <a:endParaRPr lang="en-US" dirty="0"/>
          </a:p>
          <a:p>
            <a:r>
              <a:rPr lang="en-US" b="1" dirty="0">
                <a:ea typeface="+mn-lt"/>
                <a:cs typeface="+mn-lt"/>
              </a:rPr>
              <a:t>Categorical Variables</a:t>
            </a:r>
            <a:r>
              <a:rPr lang="en-US" dirty="0">
                <a:ea typeface="+mn-lt"/>
                <a:cs typeface="+mn-lt"/>
              </a:rPr>
              <a:t>.</a:t>
            </a:r>
            <a:endParaRPr lang="en-US" dirty="0"/>
          </a:p>
          <a:p>
            <a:pPr lvl="1"/>
            <a:r>
              <a:rPr lang="en-US" dirty="0">
                <a:ea typeface="+mn-lt"/>
                <a:cs typeface="+mn-lt"/>
              </a:rPr>
              <a:t>Boolean Variables (dichotomous).</a:t>
            </a:r>
            <a:endParaRPr lang="en-US" dirty="0"/>
          </a:p>
          <a:p>
            <a:pPr lvl="1"/>
            <a:r>
              <a:rPr lang="en-US" dirty="0">
                <a:ea typeface="+mn-lt"/>
                <a:cs typeface="+mn-lt"/>
              </a:rPr>
              <a:t>Ordinal Variables.</a:t>
            </a:r>
            <a:endParaRPr lang="en-US" dirty="0"/>
          </a:p>
          <a:p>
            <a:pPr lvl="1"/>
            <a:r>
              <a:rPr lang="en-US" dirty="0">
                <a:ea typeface="+mn-lt"/>
                <a:cs typeface="+mn-lt"/>
              </a:rPr>
              <a:t>Nominal Variables.</a:t>
            </a:r>
            <a:endParaRPr lang="en-US" dirty="0"/>
          </a:p>
          <a:p>
            <a:endParaRPr lang="en-US" dirty="0"/>
          </a:p>
        </p:txBody>
      </p:sp>
      <p:pic>
        <p:nvPicPr>
          <p:cNvPr id="4" name="Picture 4" descr="Diagram&#10;&#10;Description automatically generated">
            <a:extLst>
              <a:ext uri="{FF2B5EF4-FFF2-40B4-BE49-F238E27FC236}">
                <a16:creationId xmlns:a16="http://schemas.microsoft.com/office/drawing/2014/main" id="{7EAB56E0-BEF9-4C0F-A217-FD09E2CDA66E}"/>
              </a:ext>
            </a:extLst>
          </p:cNvPr>
          <p:cNvPicPr>
            <a:picLocks noChangeAspect="1"/>
          </p:cNvPicPr>
          <p:nvPr/>
        </p:nvPicPr>
        <p:blipFill>
          <a:blip r:embed="rId2"/>
          <a:stretch>
            <a:fillRect/>
          </a:stretch>
        </p:blipFill>
        <p:spPr>
          <a:xfrm>
            <a:off x="5087257" y="2201231"/>
            <a:ext cx="6625771" cy="3955346"/>
          </a:xfrm>
          <a:prstGeom prst="rect">
            <a:avLst/>
          </a:prstGeom>
        </p:spPr>
      </p:pic>
    </p:spTree>
    <p:extLst>
      <p:ext uri="{BB962C8B-B14F-4D97-AF65-F5344CB8AC3E}">
        <p14:creationId xmlns:p14="http://schemas.microsoft.com/office/powerpoint/2010/main" val="197388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C81B8-C412-400E-956F-F912FFC5805F}"/>
              </a:ext>
            </a:extLst>
          </p:cNvPr>
          <p:cNvSpPr>
            <a:spLocks noGrp="1"/>
          </p:cNvSpPr>
          <p:nvPr>
            <p:ph type="title"/>
          </p:nvPr>
        </p:nvSpPr>
        <p:spPr>
          <a:xfrm>
            <a:off x="1903053" y="890609"/>
            <a:ext cx="7729728" cy="1188720"/>
          </a:xfrm>
        </p:spPr>
        <p:txBody>
          <a:bodyPr vert="horz" lIns="182880" tIns="182880" rIns="182880" bIns="182880" rtlCol="0" anchor="ctr">
            <a:noAutofit/>
          </a:bodyPr>
          <a:lstStyle/>
          <a:p>
            <a:pPr algn="l"/>
            <a:endParaRPr lang="en-US" dirty="0"/>
          </a:p>
          <a:p>
            <a:r>
              <a:rPr lang="en-US" b="1" dirty="0"/>
              <a:t> </a:t>
            </a:r>
            <a:r>
              <a:rPr lang="en-US" b="1" dirty="0" err="1"/>
              <a:t>Apriori</a:t>
            </a:r>
            <a:r>
              <a:rPr lang="en-US" b="1" dirty="0"/>
              <a:t> Algorithm</a:t>
            </a:r>
            <a:br>
              <a:rPr lang="en-US" dirty="0"/>
            </a:br>
            <a:endParaRPr lang="en-US" dirty="0"/>
          </a:p>
        </p:txBody>
      </p:sp>
      <p:sp>
        <p:nvSpPr>
          <p:cNvPr id="3" name="Content Placeholder 2">
            <a:extLst>
              <a:ext uri="{FF2B5EF4-FFF2-40B4-BE49-F238E27FC236}">
                <a16:creationId xmlns:a16="http://schemas.microsoft.com/office/drawing/2014/main" id="{3238E368-9F6F-4782-9663-C4DDBFEFD649}"/>
              </a:ext>
            </a:extLst>
          </p:cNvPr>
          <p:cNvSpPr>
            <a:spLocks noGrp="1"/>
          </p:cNvSpPr>
          <p:nvPr>
            <p:ph idx="1"/>
          </p:nvPr>
        </p:nvSpPr>
        <p:spPr>
          <a:xfrm>
            <a:off x="558970" y="2257045"/>
            <a:ext cx="11634978" cy="4456650"/>
          </a:xfrm>
        </p:spPr>
        <p:txBody>
          <a:bodyPr vert="horz" lIns="91440" tIns="45720" rIns="91440" bIns="45720" rtlCol="0" anchor="t">
            <a:noAutofit/>
          </a:bodyPr>
          <a:lstStyle/>
          <a:p>
            <a:pPr marL="0" indent="0">
              <a:buNone/>
            </a:pPr>
            <a:r>
              <a:rPr lang="en-US" b="1" u="sng" dirty="0">
                <a:ea typeface="+mn-lt"/>
                <a:cs typeface="+mn-lt"/>
              </a:rPr>
              <a:t> </a:t>
            </a:r>
            <a:r>
              <a:rPr lang="en-US" b="1" u="sng" dirty="0" err="1">
                <a:ea typeface="+mn-lt"/>
                <a:cs typeface="+mn-lt"/>
              </a:rPr>
              <a:t>Apriori</a:t>
            </a:r>
            <a:r>
              <a:rPr lang="en-US" b="1" u="sng" dirty="0">
                <a:ea typeface="+mn-lt"/>
                <a:cs typeface="+mn-lt"/>
              </a:rPr>
              <a:t> Algorithm: </a:t>
            </a:r>
            <a:endParaRPr lang="en-US" u="sng" dirty="0"/>
          </a:p>
          <a:p>
            <a:pPr marL="0" indent="0">
              <a:buNone/>
            </a:pPr>
            <a:r>
              <a:rPr lang="en-US" dirty="0">
                <a:ea typeface="+mn-lt"/>
                <a:cs typeface="+mn-lt"/>
              </a:rPr>
              <a:t> The </a:t>
            </a:r>
            <a:r>
              <a:rPr lang="en-US" dirty="0" err="1">
                <a:ea typeface="+mn-lt"/>
                <a:cs typeface="+mn-lt"/>
              </a:rPr>
              <a:t>Apriori</a:t>
            </a:r>
            <a:r>
              <a:rPr lang="en-US" dirty="0">
                <a:ea typeface="+mn-lt"/>
                <a:cs typeface="+mn-lt"/>
              </a:rPr>
              <a:t> algorithm works on the assumption of anti-monotonicity of the support metric, which means,</a:t>
            </a:r>
            <a:endParaRPr lang="en-US" dirty="0"/>
          </a:p>
          <a:p>
            <a:pPr marL="0" indent="0">
              <a:buNone/>
            </a:pPr>
            <a:r>
              <a:rPr lang="en-US" dirty="0">
                <a:ea typeface="+mn-lt"/>
                <a:cs typeface="+mn-lt"/>
              </a:rPr>
              <a:t> All the subsets of a frequent itemset, must be frequent</a:t>
            </a:r>
            <a:endParaRPr lang="en-US" dirty="0"/>
          </a:p>
          <a:p>
            <a:pPr marL="0" indent="0">
              <a:buNone/>
            </a:pPr>
            <a:r>
              <a:rPr lang="en-US" dirty="0">
                <a:ea typeface="+mn-lt"/>
                <a:cs typeface="+mn-lt"/>
              </a:rPr>
              <a:t> For any infrequent itemset, all its supersets must not be frequent</a:t>
            </a:r>
            <a:endParaRPr lang="en-US" dirty="0"/>
          </a:p>
          <a:p>
            <a:r>
              <a:rPr lang="en-US" b="1" dirty="0">
                <a:ea typeface="+mn-lt"/>
                <a:cs typeface="+mn-lt"/>
              </a:rPr>
              <a:t>Step 1</a:t>
            </a:r>
            <a:r>
              <a:rPr lang="en-US" dirty="0">
                <a:ea typeface="+mn-lt"/>
                <a:cs typeface="+mn-lt"/>
              </a:rPr>
              <a:t>: Create a frequency table of all the items that occur in all the transactions.</a:t>
            </a:r>
            <a:endParaRPr lang="en-US" dirty="0"/>
          </a:p>
          <a:p>
            <a:r>
              <a:rPr lang="en-US" b="1" dirty="0">
                <a:ea typeface="+mn-lt"/>
                <a:cs typeface="+mn-lt"/>
              </a:rPr>
              <a:t>Step 2</a:t>
            </a:r>
            <a:r>
              <a:rPr lang="en-US" dirty="0">
                <a:ea typeface="+mn-lt"/>
                <a:cs typeface="+mn-lt"/>
              </a:rPr>
              <a:t>: We know that only those elements for which the support is greater than the set threshold support is significant. (support of an individual item &gt; threshold support)</a:t>
            </a:r>
            <a:endParaRPr lang="en-US" dirty="0"/>
          </a:p>
          <a:p>
            <a:r>
              <a:rPr lang="en-US" b="1" dirty="0">
                <a:ea typeface="+mn-lt"/>
                <a:cs typeface="+mn-lt"/>
              </a:rPr>
              <a:t>Step 3</a:t>
            </a:r>
            <a:r>
              <a:rPr lang="en-US" dirty="0">
                <a:ea typeface="+mn-lt"/>
                <a:cs typeface="+mn-lt"/>
              </a:rPr>
              <a:t>: The next step is to construct all the possible pairs of the selected significant items irrespective of the order. XY is same as YX.</a:t>
            </a:r>
            <a:endParaRPr lang="en-US" dirty="0"/>
          </a:p>
          <a:p>
            <a:r>
              <a:rPr lang="en-US" b="1" dirty="0">
                <a:ea typeface="+mn-lt"/>
                <a:cs typeface="+mn-lt"/>
              </a:rPr>
              <a:t>Step 4</a:t>
            </a:r>
            <a:r>
              <a:rPr lang="en-US" dirty="0">
                <a:ea typeface="+mn-lt"/>
                <a:cs typeface="+mn-lt"/>
              </a:rPr>
              <a:t>: The next step is to find the frequency of the occurrence of such similar and related pairs of items from all transactions, and only pairs of items that are greater than the specified threshold value of support is considered.</a:t>
            </a:r>
            <a:endParaRPr lang="en-US" dirty="0"/>
          </a:p>
          <a:p>
            <a:r>
              <a:rPr lang="en-US" b="1" dirty="0">
                <a:ea typeface="+mn-lt"/>
                <a:cs typeface="+mn-lt"/>
              </a:rPr>
              <a:t>Step 5</a:t>
            </a:r>
            <a:r>
              <a:rPr lang="en-US" dirty="0">
                <a:ea typeface="+mn-lt"/>
                <a:cs typeface="+mn-lt"/>
              </a:rPr>
              <a:t>: With step 5, it is possible to construct any number of related items with the association metrics and rules.</a:t>
            </a:r>
            <a:endParaRPr lang="en-US" dirty="0"/>
          </a:p>
          <a:p>
            <a:endParaRPr lang="en-US" dirty="0"/>
          </a:p>
          <a:p>
            <a:endParaRPr lang="en-US" dirty="0"/>
          </a:p>
        </p:txBody>
      </p:sp>
    </p:spTree>
    <p:extLst>
      <p:ext uri="{BB962C8B-B14F-4D97-AF65-F5344CB8AC3E}">
        <p14:creationId xmlns:p14="http://schemas.microsoft.com/office/powerpoint/2010/main" val="3302171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856E-8982-4330-8513-04E2163D7754}"/>
              </a:ext>
            </a:extLst>
          </p:cNvPr>
          <p:cNvSpPr>
            <a:spLocks noGrp="1"/>
          </p:cNvSpPr>
          <p:nvPr>
            <p:ph type="title"/>
          </p:nvPr>
        </p:nvSpPr>
        <p:spPr>
          <a:xfrm>
            <a:off x="1638470" y="190597"/>
            <a:ext cx="8709441" cy="487196"/>
          </a:xfrm>
        </p:spPr>
        <p:txBody>
          <a:bodyPr>
            <a:normAutofit fontScale="90000"/>
          </a:bodyPr>
          <a:lstStyle/>
          <a:p>
            <a:r>
              <a:rPr lang="en-US" b="1" dirty="0">
                <a:ea typeface="+mj-lt"/>
                <a:cs typeface="+mj-lt"/>
              </a:rPr>
              <a:t>Information Gain</a:t>
            </a:r>
            <a:endParaRPr lang="en-US" dirty="0"/>
          </a:p>
        </p:txBody>
      </p:sp>
      <p:sp>
        <p:nvSpPr>
          <p:cNvPr id="3" name="Content Placeholder 2">
            <a:extLst>
              <a:ext uri="{FF2B5EF4-FFF2-40B4-BE49-F238E27FC236}">
                <a16:creationId xmlns:a16="http://schemas.microsoft.com/office/drawing/2014/main" id="{37F7D7F6-EADD-433D-AA64-9A289638FE5A}"/>
              </a:ext>
            </a:extLst>
          </p:cNvPr>
          <p:cNvSpPr>
            <a:spLocks noGrp="1"/>
          </p:cNvSpPr>
          <p:nvPr>
            <p:ph idx="1"/>
          </p:nvPr>
        </p:nvSpPr>
        <p:spPr>
          <a:xfrm>
            <a:off x="271708" y="1065663"/>
            <a:ext cx="11709061" cy="5593601"/>
          </a:xfrm>
        </p:spPr>
        <p:txBody>
          <a:bodyPr vert="horz" lIns="91440" tIns="45720" rIns="91440" bIns="45720" rtlCol="0" anchor="t">
            <a:normAutofit/>
          </a:bodyPr>
          <a:lstStyle/>
          <a:p>
            <a:pPr marL="0" indent="0">
              <a:buNone/>
            </a:pPr>
            <a:r>
              <a:rPr lang="en-US" sz="2000" dirty="0">
                <a:ea typeface="+mn-lt"/>
                <a:cs typeface="+mn-lt"/>
              </a:rPr>
              <a:t>Information gain calculates the reduction in entropy from the transformation of a dataset. It can be used for feature selection by evaluating the Information gain of each variable in the context of the target variable.</a:t>
            </a:r>
            <a:endParaRPr lang="en-US" sz="2000" dirty="0"/>
          </a:p>
        </p:txBody>
      </p:sp>
      <p:pic>
        <p:nvPicPr>
          <p:cNvPr id="4" name="Picture 4" descr="A picture containing chart&#10;&#10;Description automatically generated">
            <a:extLst>
              <a:ext uri="{FF2B5EF4-FFF2-40B4-BE49-F238E27FC236}">
                <a16:creationId xmlns:a16="http://schemas.microsoft.com/office/drawing/2014/main" id="{FE595B93-8025-4746-8131-27D41D9B4114}"/>
              </a:ext>
            </a:extLst>
          </p:cNvPr>
          <p:cNvPicPr>
            <a:picLocks noChangeAspect="1"/>
          </p:cNvPicPr>
          <p:nvPr/>
        </p:nvPicPr>
        <p:blipFill>
          <a:blip r:embed="rId2"/>
          <a:stretch>
            <a:fillRect/>
          </a:stretch>
        </p:blipFill>
        <p:spPr>
          <a:xfrm>
            <a:off x="430213" y="2018658"/>
            <a:ext cx="8228011" cy="4633080"/>
          </a:xfrm>
          <a:prstGeom prst="rect">
            <a:avLst/>
          </a:prstGeom>
        </p:spPr>
      </p:pic>
    </p:spTree>
    <p:extLst>
      <p:ext uri="{BB962C8B-B14F-4D97-AF65-F5344CB8AC3E}">
        <p14:creationId xmlns:p14="http://schemas.microsoft.com/office/powerpoint/2010/main" val="36606234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1761-76C4-407E-AE7E-B771BF42563A}"/>
              </a:ext>
            </a:extLst>
          </p:cNvPr>
          <p:cNvSpPr>
            <a:spLocks noGrp="1"/>
          </p:cNvSpPr>
          <p:nvPr>
            <p:ph type="title"/>
          </p:nvPr>
        </p:nvSpPr>
        <p:spPr>
          <a:xfrm>
            <a:off x="2231136" y="286036"/>
            <a:ext cx="7729728" cy="652939"/>
          </a:xfrm>
        </p:spPr>
        <p:txBody>
          <a:bodyPr>
            <a:normAutofit fontScale="90000"/>
          </a:bodyPr>
          <a:lstStyle/>
          <a:p>
            <a:r>
              <a:rPr lang="en-US" b="1" dirty="0">
                <a:solidFill>
                  <a:srgbClr val="222222"/>
                </a:solidFill>
                <a:ea typeface="+mj-lt"/>
                <a:cs typeface="+mj-lt"/>
              </a:rPr>
              <a:t>Chi-square Test</a:t>
            </a:r>
            <a:endParaRPr lang="en-US" dirty="0"/>
          </a:p>
        </p:txBody>
      </p:sp>
      <p:pic>
        <p:nvPicPr>
          <p:cNvPr id="4" name="Picture 4" descr="Text, letter&#10;&#10;Description automatically generated">
            <a:extLst>
              <a:ext uri="{FF2B5EF4-FFF2-40B4-BE49-F238E27FC236}">
                <a16:creationId xmlns:a16="http://schemas.microsoft.com/office/drawing/2014/main" id="{26A8737F-D671-48FB-8BD2-B6978B88906D}"/>
              </a:ext>
            </a:extLst>
          </p:cNvPr>
          <p:cNvPicPr>
            <a:picLocks noGrp="1" noChangeAspect="1"/>
          </p:cNvPicPr>
          <p:nvPr>
            <p:ph idx="1"/>
          </p:nvPr>
        </p:nvPicPr>
        <p:blipFill>
          <a:blip r:embed="rId2"/>
          <a:stretch>
            <a:fillRect/>
          </a:stretch>
        </p:blipFill>
        <p:spPr>
          <a:xfrm>
            <a:off x="2160212" y="2388013"/>
            <a:ext cx="8026355" cy="3518701"/>
          </a:xfrm>
        </p:spPr>
      </p:pic>
      <p:sp>
        <p:nvSpPr>
          <p:cNvPr id="5" name="TextBox 4">
            <a:extLst>
              <a:ext uri="{FF2B5EF4-FFF2-40B4-BE49-F238E27FC236}">
                <a16:creationId xmlns:a16="http://schemas.microsoft.com/office/drawing/2014/main" id="{5E6FC4FB-EBC6-4DD0-9C67-10E75900108E}"/>
              </a:ext>
            </a:extLst>
          </p:cNvPr>
          <p:cNvSpPr txBox="1"/>
          <p:nvPr/>
        </p:nvSpPr>
        <p:spPr>
          <a:xfrm>
            <a:off x="2235995" y="1045369"/>
            <a:ext cx="795813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dirty="0">
              <a:solidFill>
                <a:srgbClr val="222222"/>
              </a:solidFill>
              <a:latin typeface="Lato"/>
              <a:ea typeface="Lato"/>
              <a:cs typeface="Lato"/>
            </a:endParaRPr>
          </a:p>
          <a:p>
            <a:r>
              <a:rPr lang="en-US" dirty="0">
                <a:solidFill>
                  <a:srgbClr val="222222"/>
                </a:solidFill>
                <a:latin typeface="Lato"/>
                <a:ea typeface="Lato"/>
                <a:cs typeface="Lato"/>
              </a:rPr>
              <a:t>The Chi-square test is used for categorical features in a dataset. We calculate Chi-square between each feature and the target and select the desired number of features with the best Chi-square scores. </a:t>
            </a:r>
          </a:p>
        </p:txBody>
      </p:sp>
    </p:spTree>
    <p:extLst>
      <p:ext uri="{BB962C8B-B14F-4D97-AF65-F5344CB8AC3E}">
        <p14:creationId xmlns:p14="http://schemas.microsoft.com/office/powerpoint/2010/main" val="3650014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AFDD-6F5F-4398-9535-0A132CBFFCE0}"/>
              </a:ext>
            </a:extLst>
          </p:cNvPr>
          <p:cNvSpPr>
            <a:spLocks noGrp="1"/>
          </p:cNvSpPr>
          <p:nvPr>
            <p:ph type="title"/>
          </p:nvPr>
        </p:nvSpPr>
        <p:spPr>
          <a:xfrm>
            <a:off x="2171606" y="250318"/>
            <a:ext cx="7789258" cy="867251"/>
          </a:xfrm>
        </p:spPr>
        <p:txBody>
          <a:bodyPr>
            <a:normAutofit fontScale="90000"/>
          </a:bodyPr>
          <a:lstStyle/>
          <a:p>
            <a:pPr algn="l"/>
            <a:r>
              <a:rPr lang="en-US" b="1" dirty="0"/>
              <a:t>      </a:t>
            </a:r>
            <a:br>
              <a:rPr lang="en-US" b="1" dirty="0"/>
            </a:br>
            <a:r>
              <a:rPr lang="en-US" b="1" dirty="0"/>
              <a:t>        Correlation Coefficient</a:t>
            </a:r>
            <a:endParaRPr lang="en-US" dirty="0"/>
          </a:p>
          <a:p>
            <a:endParaRPr lang="en-US" dirty="0"/>
          </a:p>
        </p:txBody>
      </p:sp>
      <p:sp>
        <p:nvSpPr>
          <p:cNvPr id="3" name="Content Placeholder 2">
            <a:extLst>
              <a:ext uri="{FF2B5EF4-FFF2-40B4-BE49-F238E27FC236}">
                <a16:creationId xmlns:a16="http://schemas.microsoft.com/office/drawing/2014/main" id="{88CDABB9-0A73-4429-9CD3-B638B32A660E}"/>
              </a:ext>
            </a:extLst>
          </p:cNvPr>
          <p:cNvSpPr>
            <a:spLocks noGrp="1"/>
          </p:cNvSpPr>
          <p:nvPr>
            <p:ph idx="1"/>
          </p:nvPr>
        </p:nvSpPr>
        <p:spPr>
          <a:xfrm>
            <a:off x="409480" y="1280732"/>
            <a:ext cx="11539727" cy="5209388"/>
          </a:xfrm>
        </p:spPr>
        <p:txBody>
          <a:bodyPr vert="horz" lIns="91440" tIns="45720" rIns="91440" bIns="45720" rtlCol="0" anchor="t">
            <a:normAutofit/>
          </a:bodyPr>
          <a:lstStyle/>
          <a:p>
            <a:r>
              <a:rPr lang="en-US" dirty="0">
                <a:ea typeface="+mn-lt"/>
                <a:cs typeface="+mn-lt"/>
              </a:rPr>
              <a:t>Correlation is a measure of the linear relationship of 2 or more variables. Through correlation, we can predict one variable from the other. The logic behind using correlation for feature selection is that the good variables are highly correlated with the target. </a:t>
            </a:r>
          </a:p>
          <a:p>
            <a:endParaRPr lang="en-US" dirty="0"/>
          </a:p>
        </p:txBody>
      </p:sp>
      <p:pic>
        <p:nvPicPr>
          <p:cNvPr id="4" name="Picture 4" descr="Chart&#10;&#10;Description automatically generated">
            <a:extLst>
              <a:ext uri="{FF2B5EF4-FFF2-40B4-BE49-F238E27FC236}">
                <a16:creationId xmlns:a16="http://schemas.microsoft.com/office/drawing/2014/main" id="{084758CD-17CD-46F3-80AA-36D4B5B419BB}"/>
              </a:ext>
            </a:extLst>
          </p:cNvPr>
          <p:cNvPicPr>
            <a:picLocks noChangeAspect="1"/>
          </p:cNvPicPr>
          <p:nvPr/>
        </p:nvPicPr>
        <p:blipFill>
          <a:blip r:embed="rId2"/>
          <a:stretch>
            <a:fillRect/>
          </a:stretch>
        </p:blipFill>
        <p:spPr>
          <a:xfrm>
            <a:off x="3629026" y="2145966"/>
            <a:ext cx="6684167" cy="4459160"/>
          </a:xfrm>
          <a:prstGeom prst="rect">
            <a:avLst/>
          </a:prstGeom>
        </p:spPr>
      </p:pic>
    </p:spTree>
    <p:extLst>
      <p:ext uri="{BB962C8B-B14F-4D97-AF65-F5344CB8AC3E}">
        <p14:creationId xmlns:p14="http://schemas.microsoft.com/office/powerpoint/2010/main" val="1580125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AFDD-6F5F-4398-9535-0A132CBFFCE0}"/>
              </a:ext>
            </a:extLst>
          </p:cNvPr>
          <p:cNvSpPr>
            <a:spLocks noGrp="1"/>
          </p:cNvSpPr>
          <p:nvPr>
            <p:ph type="title"/>
          </p:nvPr>
        </p:nvSpPr>
        <p:spPr>
          <a:xfrm>
            <a:off x="1397700" y="143161"/>
            <a:ext cx="8563164" cy="795814"/>
          </a:xfrm>
        </p:spPr>
        <p:txBody>
          <a:bodyPr>
            <a:normAutofit fontScale="90000"/>
          </a:bodyPr>
          <a:lstStyle/>
          <a:p>
            <a:pPr algn="l"/>
            <a:r>
              <a:rPr lang="en-US" b="1" dirty="0"/>
              <a:t>           </a:t>
            </a:r>
            <a:br>
              <a:rPr lang="en-US" b="1" dirty="0"/>
            </a:br>
            <a:r>
              <a:rPr lang="en-US" b="1" dirty="0"/>
              <a:t>                  Variance Threshold</a:t>
            </a:r>
            <a:endParaRPr lang="en-US" dirty="0"/>
          </a:p>
          <a:p>
            <a:endParaRPr lang="en-US" dirty="0"/>
          </a:p>
        </p:txBody>
      </p:sp>
      <p:sp>
        <p:nvSpPr>
          <p:cNvPr id="3" name="Content Placeholder 2">
            <a:extLst>
              <a:ext uri="{FF2B5EF4-FFF2-40B4-BE49-F238E27FC236}">
                <a16:creationId xmlns:a16="http://schemas.microsoft.com/office/drawing/2014/main" id="{88CDABB9-0A73-4429-9CD3-B638B32A660E}"/>
              </a:ext>
            </a:extLst>
          </p:cNvPr>
          <p:cNvSpPr>
            <a:spLocks noGrp="1"/>
          </p:cNvSpPr>
          <p:nvPr>
            <p:ph idx="1"/>
          </p:nvPr>
        </p:nvSpPr>
        <p:spPr>
          <a:xfrm>
            <a:off x="766668" y="1173576"/>
            <a:ext cx="10837258" cy="5352263"/>
          </a:xfrm>
        </p:spPr>
        <p:txBody>
          <a:bodyPr vert="horz" lIns="91440" tIns="45720" rIns="91440" bIns="45720" rtlCol="0" anchor="t">
            <a:normAutofit/>
          </a:bodyPr>
          <a:lstStyle/>
          <a:p>
            <a:pPr marL="0" indent="0">
              <a:buNone/>
            </a:pPr>
            <a:r>
              <a:rPr lang="en-US" dirty="0">
                <a:ea typeface="+mn-lt"/>
                <a:cs typeface="+mn-lt"/>
              </a:rPr>
              <a:t>The variance threshold is a simple baseline approach to feature selection. It removes all features which variance doesn’t meet some threshold. By default, it removes all zero-variance features, i.e., features that have the same value in all samples. We assume that features with a higher variance may contain more useful information , but note that we are not taking the relationship between feature variables or feature and target variables into account, which is one of the drawbacks of filter methods.</a:t>
            </a:r>
            <a:endParaRPr lang="en-US" dirty="0"/>
          </a:p>
        </p:txBody>
      </p:sp>
      <p:pic>
        <p:nvPicPr>
          <p:cNvPr id="4" name="Picture 4" descr="Graphical user interface, text&#10;&#10;Description automatically generated">
            <a:extLst>
              <a:ext uri="{FF2B5EF4-FFF2-40B4-BE49-F238E27FC236}">
                <a16:creationId xmlns:a16="http://schemas.microsoft.com/office/drawing/2014/main" id="{B9D6CFC3-97C7-4C42-AAAD-B693A0E18FEF}"/>
              </a:ext>
            </a:extLst>
          </p:cNvPr>
          <p:cNvPicPr>
            <a:picLocks noChangeAspect="1"/>
          </p:cNvPicPr>
          <p:nvPr/>
        </p:nvPicPr>
        <p:blipFill>
          <a:blip r:embed="rId2"/>
          <a:stretch>
            <a:fillRect/>
          </a:stretch>
        </p:blipFill>
        <p:spPr>
          <a:xfrm>
            <a:off x="1509715" y="2950822"/>
            <a:ext cx="9363072" cy="3182822"/>
          </a:xfrm>
          <a:prstGeom prst="rect">
            <a:avLst/>
          </a:prstGeom>
        </p:spPr>
      </p:pic>
    </p:spTree>
    <p:extLst>
      <p:ext uri="{BB962C8B-B14F-4D97-AF65-F5344CB8AC3E}">
        <p14:creationId xmlns:p14="http://schemas.microsoft.com/office/powerpoint/2010/main" val="26511327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AFDD-6F5F-4398-9535-0A132CBFFCE0}"/>
              </a:ext>
            </a:extLst>
          </p:cNvPr>
          <p:cNvSpPr>
            <a:spLocks noGrp="1"/>
          </p:cNvSpPr>
          <p:nvPr>
            <p:ph type="title"/>
          </p:nvPr>
        </p:nvSpPr>
        <p:spPr>
          <a:xfrm>
            <a:off x="1123855" y="178880"/>
            <a:ext cx="9741883" cy="1045845"/>
          </a:xfrm>
        </p:spPr>
        <p:txBody>
          <a:bodyPr>
            <a:normAutofit fontScale="90000"/>
          </a:bodyPr>
          <a:lstStyle/>
          <a:p>
            <a:pPr algn="l"/>
            <a:r>
              <a:rPr lang="en-US" b="1" dirty="0"/>
              <a:t>      </a:t>
            </a:r>
            <a:br>
              <a:rPr lang="en-US" b="1" dirty="0"/>
            </a:br>
            <a:r>
              <a:rPr lang="en-US" b="1" dirty="0"/>
              <a:t>           Mean Absolute Difference (MAD)</a:t>
            </a:r>
            <a:endParaRPr lang="en-US" dirty="0"/>
          </a:p>
          <a:p>
            <a:endParaRPr lang="en-US" dirty="0"/>
          </a:p>
        </p:txBody>
      </p:sp>
      <p:sp>
        <p:nvSpPr>
          <p:cNvPr id="3" name="Content Placeholder 2">
            <a:extLst>
              <a:ext uri="{FF2B5EF4-FFF2-40B4-BE49-F238E27FC236}">
                <a16:creationId xmlns:a16="http://schemas.microsoft.com/office/drawing/2014/main" id="{88CDABB9-0A73-4429-9CD3-B638B32A660E}"/>
              </a:ext>
            </a:extLst>
          </p:cNvPr>
          <p:cNvSpPr>
            <a:spLocks noGrp="1"/>
          </p:cNvSpPr>
          <p:nvPr>
            <p:ph idx="1"/>
          </p:nvPr>
        </p:nvSpPr>
        <p:spPr>
          <a:xfrm>
            <a:off x="599981" y="1459326"/>
            <a:ext cx="11075382" cy="5066513"/>
          </a:xfrm>
        </p:spPr>
        <p:txBody>
          <a:bodyPr vert="horz" lIns="91440" tIns="45720" rIns="91440" bIns="45720" rtlCol="0" anchor="t">
            <a:normAutofit/>
          </a:bodyPr>
          <a:lstStyle/>
          <a:p>
            <a:pPr marL="0" indent="0">
              <a:buNone/>
            </a:pPr>
            <a:r>
              <a:rPr lang="en-US" dirty="0">
                <a:ea typeface="+mn-lt"/>
                <a:cs typeface="+mn-lt"/>
              </a:rPr>
              <a:t>The mean absolute difference (MAD) computes the absolute difference from the mean value. The main difference between the variance and MAD measures is the absence of the square in the latter. The MAD, like the variance, is also a scale variant. This means that higher the MAD, higher the discriminatory power.</a:t>
            </a:r>
            <a:endParaRPr lang="en-US" dirty="0"/>
          </a:p>
        </p:txBody>
      </p:sp>
      <p:pic>
        <p:nvPicPr>
          <p:cNvPr id="4" name="Picture 4" descr="Chart, histogram&#10;&#10;Description automatically generated">
            <a:extLst>
              <a:ext uri="{FF2B5EF4-FFF2-40B4-BE49-F238E27FC236}">
                <a16:creationId xmlns:a16="http://schemas.microsoft.com/office/drawing/2014/main" id="{E50DF144-CD6A-4C02-89A6-58712C3A9BD0}"/>
              </a:ext>
            </a:extLst>
          </p:cNvPr>
          <p:cNvPicPr>
            <a:picLocks noChangeAspect="1"/>
          </p:cNvPicPr>
          <p:nvPr/>
        </p:nvPicPr>
        <p:blipFill>
          <a:blip r:embed="rId2"/>
          <a:stretch>
            <a:fillRect/>
          </a:stretch>
        </p:blipFill>
        <p:spPr>
          <a:xfrm>
            <a:off x="2247900" y="2500074"/>
            <a:ext cx="7505699" cy="4227196"/>
          </a:xfrm>
          <a:prstGeom prst="rect">
            <a:avLst/>
          </a:prstGeom>
        </p:spPr>
      </p:pic>
    </p:spTree>
    <p:extLst>
      <p:ext uri="{BB962C8B-B14F-4D97-AF65-F5344CB8AC3E}">
        <p14:creationId xmlns:p14="http://schemas.microsoft.com/office/powerpoint/2010/main" val="28785583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DAFDD-6F5F-4398-9535-0A132CBFFCE0}"/>
              </a:ext>
            </a:extLst>
          </p:cNvPr>
          <p:cNvSpPr>
            <a:spLocks noGrp="1"/>
          </p:cNvSpPr>
          <p:nvPr>
            <p:ph type="title"/>
          </p:nvPr>
        </p:nvSpPr>
        <p:spPr>
          <a:xfrm>
            <a:off x="1219105" y="107443"/>
            <a:ext cx="10408633" cy="724376"/>
          </a:xfrm>
        </p:spPr>
        <p:txBody>
          <a:bodyPr>
            <a:normAutofit fontScale="90000"/>
          </a:bodyPr>
          <a:lstStyle/>
          <a:p>
            <a:pPr algn="l"/>
            <a:r>
              <a:rPr lang="en-US" b="1" dirty="0"/>
              <a:t>                       </a:t>
            </a:r>
            <a:br>
              <a:rPr lang="en-US" b="1" dirty="0"/>
            </a:br>
            <a:r>
              <a:rPr lang="en-US" b="1" dirty="0"/>
              <a:t>                             Dispersion ratio</a:t>
            </a:r>
            <a:endParaRPr lang="en-US" dirty="0"/>
          </a:p>
          <a:p>
            <a:endParaRPr lang="en-US" dirty="0"/>
          </a:p>
        </p:txBody>
      </p:sp>
      <p:sp>
        <p:nvSpPr>
          <p:cNvPr id="3" name="Content Placeholder 2">
            <a:extLst>
              <a:ext uri="{FF2B5EF4-FFF2-40B4-BE49-F238E27FC236}">
                <a16:creationId xmlns:a16="http://schemas.microsoft.com/office/drawing/2014/main" id="{88CDABB9-0A73-4429-9CD3-B638B32A660E}"/>
              </a:ext>
            </a:extLst>
          </p:cNvPr>
          <p:cNvSpPr>
            <a:spLocks noGrp="1"/>
          </p:cNvSpPr>
          <p:nvPr>
            <p:ph idx="1"/>
          </p:nvPr>
        </p:nvSpPr>
        <p:spPr>
          <a:xfrm>
            <a:off x="540449" y="1304545"/>
            <a:ext cx="11277789" cy="5185575"/>
          </a:xfrm>
        </p:spPr>
        <p:txBody>
          <a:bodyPr vert="horz" lIns="91440" tIns="45720" rIns="91440" bIns="45720" rtlCol="0" anchor="t">
            <a:normAutofit/>
          </a:bodyPr>
          <a:lstStyle/>
          <a:p>
            <a:pPr marL="0" indent="0">
              <a:buNone/>
            </a:pPr>
            <a:r>
              <a:rPr lang="en-US" dirty="0">
                <a:ea typeface="+mn-lt"/>
                <a:cs typeface="+mn-lt"/>
              </a:rPr>
              <a:t>Another measure of dispersion applies the arithmetic mean (AM) and the geometric mean (GM). For a given (positive) feature X</a:t>
            </a:r>
            <a:r>
              <a:rPr lang="en-US" baseline="-25000" dirty="0">
                <a:ea typeface="+mn-lt"/>
                <a:cs typeface="+mn-lt"/>
              </a:rPr>
              <a:t>i</a:t>
            </a:r>
            <a:r>
              <a:rPr lang="en-US" dirty="0">
                <a:ea typeface="+mn-lt"/>
                <a:cs typeface="+mn-lt"/>
              </a:rPr>
              <a:t> on n patterns, the AM and GM are given by respectively; since </a:t>
            </a:r>
            <a:r>
              <a:rPr lang="en-US" b="1" dirty="0" err="1">
                <a:ea typeface="+mn-lt"/>
                <a:cs typeface="+mn-lt"/>
              </a:rPr>
              <a:t>AM</a:t>
            </a:r>
            <a:r>
              <a:rPr lang="en-US" b="1" baseline="-25000" dirty="0" err="1">
                <a:ea typeface="+mn-lt"/>
                <a:cs typeface="+mn-lt"/>
              </a:rPr>
              <a:t>i</a:t>
            </a:r>
            <a:r>
              <a:rPr lang="en-US" b="1" baseline="-25000" dirty="0">
                <a:ea typeface="+mn-lt"/>
                <a:cs typeface="+mn-lt"/>
              </a:rPr>
              <a:t> </a:t>
            </a:r>
            <a:r>
              <a:rPr lang="en-US" b="1" dirty="0">
                <a:ea typeface="+mn-lt"/>
                <a:cs typeface="+mn-lt"/>
              </a:rPr>
              <a:t>≥ </a:t>
            </a:r>
            <a:r>
              <a:rPr lang="en-US" b="1" dirty="0" err="1">
                <a:ea typeface="+mn-lt"/>
                <a:cs typeface="+mn-lt"/>
              </a:rPr>
              <a:t>GM</a:t>
            </a:r>
            <a:r>
              <a:rPr lang="en-US" b="1" baseline="-25000" dirty="0" err="1">
                <a:ea typeface="+mn-lt"/>
                <a:cs typeface="+mn-lt"/>
              </a:rPr>
              <a:t>i</a:t>
            </a:r>
            <a:r>
              <a:rPr lang="en-US" dirty="0">
                <a:ea typeface="+mn-lt"/>
                <a:cs typeface="+mn-lt"/>
              </a:rPr>
              <a:t>, with equality holding if and only if </a:t>
            </a:r>
            <a:r>
              <a:rPr lang="en-US" b="1" dirty="0">
                <a:ea typeface="+mn-lt"/>
                <a:cs typeface="+mn-lt"/>
              </a:rPr>
              <a:t>X</a:t>
            </a:r>
            <a:r>
              <a:rPr lang="en-US" b="1" baseline="-25000" dirty="0">
                <a:ea typeface="+mn-lt"/>
                <a:cs typeface="+mn-lt"/>
              </a:rPr>
              <a:t>i1</a:t>
            </a:r>
            <a:r>
              <a:rPr lang="en-US" b="1" dirty="0">
                <a:ea typeface="+mn-lt"/>
                <a:cs typeface="+mn-lt"/>
              </a:rPr>
              <a:t> = X</a:t>
            </a:r>
            <a:r>
              <a:rPr lang="en-US" b="1" baseline="-25000" dirty="0">
                <a:ea typeface="+mn-lt"/>
                <a:cs typeface="+mn-lt"/>
              </a:rPr>
              <a:t>i2</a:t>
            </a:r>
            <a:r>
              <a:rPr lang="en-US" b="1" dirty="0">
                <a:ea typeface="+mn-lt"/>
                <a:cs typeface="+mn-lt"/>
              </a:rPr>
              <a:t> = …. = X</a:t>
            </a:r>
            <a:r>
              <a:rPr lang="en-US" b="1" baseline="-25000" dirty="0">
                <a:ea typeface="+mn-lt"/>
                <a:cs typeface="+mn-lt"/>
              </a:rPr>
              <a:t>in</a:t>
            </a:r>
            <a:r>
              <a:rPr lang="en-US" dirty="0">
                <a:ea typeface="+mn-lt"/>
                <a:cs typeface="+mn-lt"/>
              </a:rPr>
              <a:t>, then the ratio</a:t>
            </a:r>
            <a:endParaRPr lang="en-US" dirty="0"/>
          </a:p>
          <a:p>
            <a:pPr marL="0" indent="0">
              <a:buNone/>
            </a:pPr>
            <a:r>
              <a:rPr lang="en-US" i="1" dirty="0">
                <a:ea typeface="+mn-lt"/>
                <a:cs typeface="+mn-lt"/>
              </a:rPr>
              <a:t>can be used as a dispersion measure. Higher dispersion implies a higher value of Ri, thus a more relevant feature. Conversely, when all the feature samples have (roughly) the same value, Ri is close to 1, indicating a low relevance feature.</a:t>
            </a:r>
            <a:endParaRPr lang="en-US" dirty="0"/>
          </a:p>
          <a:p>
            <a:endParaRPr lang="en-US" dirty="0"/>
          </a:p>
        </p:txBody>
      </p:sp>
      <p:pic>
        <p:nvPicPr>
          <p:cNvPr id="4" name="Picture 4" descr="Chart&#10;&#10;Description automatically generated">
            <a:extLst>
              <a:ext uri="{FF2B5EF4-FFF2-40B4-BE49-F238E27FC236}">
                <a16:creationId xmlns:a16="http://schemas.microsoft.com/office/drawing/2014/main" id="{24BCAF2A-7EB5-49B5-BC49-9469F9071DB0}"/>
              </a:ext>
            </a:extLst>
          </p:cNvPr>
          <p:cNvPicPr>
            <a:picLocks noChangeAspect="1"/>
          </p:cNvPicPr>
          <p:nvPr/>
        </p:nvPicPr>
        <p:blipFill>
          <a:blip r:embed="rId2"/>
          <a:stretch>
            <a:fillRect/>
          </a:stretch>
        </p:blipFill>
        <p:spPr>
          <a:xfrm>
            <a:off x="3414713" y="3121344"/>
            <a:ext cx="6696075" cy="3425188"/>
          </a:xfrm>
          <a:prstGeom prst="rect">
            <a:avLst/>
          </a:prstGeom>
        </p:spPr>
      </p:pic>
    </p:spTree>
    <p:extLst>
      <p:ext uri="{BB962C8B-B14F-4D97-AF65-F5344CB8AC3E}">
        <p14:creationId xmlns:p14="http://schemas.microsoft.com/office/powerpoint/2010/main" val="427653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56113-92AF-4820-ABE8-9C12FD8E5C61}"/>
              </a:ext>
            </a:extLst>
          </p:cNvPr>
          <p:cNvSpPr>
            <a:spLocks noGrp="1"/>
          </p:cNvSpPr>
          <p:nvPr>
            <p:ph type="title"/>
          </p:nvPr>
        </p:nvSpPr>
        <p:spPr>
          <a:xfrm>
            <a:off x="2231136" y="226505"/>
            <a:ext cx="7729728" cy="581501"/>
          </a:xfrm>
        </p:spPr>
        <p:txBody>
          <a:bodyPr>
            <a:normAutofit fontScale="90000"/>
          </a:bodyPr>
          <a:lstStyle/>
          <a:p>
            <a:pPr algn="l"/>
            <a:br>
              <a:rPr lang="en-US" b="1" dirty="0"/>
            </a:br>
            <a:r>
              <a:rPr lang="en-US" b="1" dirty="0"/>
              <a:t>      Random Forest Importance</a:t>
            </a:r>
            <a:endParaRPr lang="en-US" dirty="0"/>
          </a:p>
          <a:p>
            <a:pPr algn="l"/>
            <a:endParaRPr lang="en-US" b="1" dirty="0"/>
          </a:p>
        </p:txBody>
      </p:sp>
      <p:sp>
        <p:nvSpPr>
          <p:cNvPr id="3" name="Content Placeholder 2">
            <a:extLst>
              <a:ext uri="{FF2B5EF4-FFF2-40B4-BE49-F238E27FC236}">
                <a16:creationId xmlns:a16="http://schemas.microsoft.com/office/drawing/2014/main" id="{5EFDD9D3-E723-415E-BC46-1A212E0E54A1}"/>
              </a:ext>
            </a:extLst>
          </p:cNvPr>
          <p:cNvSpPr>
            <a:spLocks noGrp="1"/>
          </p:cNvSpPr>
          <p:nvPr>
            <p:ph idx="1"/>
          </p:nvPr>
        </p:nvSpPr>
        <p:spPr>
          <a:xfrm>
            <a:off x="730949" y="1018795"/>
            <a:ext cx="11003946" cy="5721356"/>
          </a:xfrm>
        </p:spPr>
        <p:txBody>
          <a:bodyPr vert="horz" lIns="91440" tIns="45720" rIns="91440" bIns="45720" rtlCol="0" anchor="t">
            <a:normAutofit/>
          </a:bodyPr>
          <a:lstStyle/>
          <a:p>
            <a:pPr marL="0" indent="0">
              <a:buNone/>
            </a:pPr>
            <a:r>
              <a:rPr lang="en-US" dirty="0">
                <a:ea typeface="+mn-lt"/>
                <a:cs typeface="+mn-lt"/>
              </a:rPr>
              <a:t>Random Forests is a kind of a Bagging Algorithm that aggregates a specified number of decision trees. The tree-based strategies used by random forests naturally rank by how well they improve the purity of the node, or in other words a decrease in the impurity  over all trees. Nodes with the greatest decrease in impurity happen at the start of the trees, while notes with the least decrease in impurity occur at the end of trees. Thus, by pruning trees below a particular node, we can create a subset of the most important features.</a:t>
            </a:r>
          </a:p>
          <a:p>
            <a:pPr marL="0" indent="0">
              <a:buNone/>
            </a:pPr>
            <a:endParaRPr lang="en-US" dirty="0"/>
          </a:p>
        </p:txBody>
      </p:sp>
      <p:pic>
        <p:nvPicPr>
          <p:cNvPr id="4" name="Picture 4" descr="Graphical user interface, text, application&#10;&#10;Description automatically generated">
            <a:extLst>
              <a:ext uri="{FF2B5EF4-FFF2-40B4-BE49-F238E27FC236}">
                <a16:creationId xmlns:a16="http://schemas.microsoft.com/office/drawing/2014/main" id="{CAFC0AED-CEBD-4377-9341-AE37C6C9263E}"/>
              </a:ext>
            </a:extLst>
          </p:cNvPr>
          <p:cNvPicPr>
            <a:picLocks noChangeAspect="1"/>
          </p:cNvPicPr>
          <p:nvPr/>
        </p:nvPicPr>
        <p:blipFill>
          <a:blip r:embed="rId2"/>
          <a:stretch>
            <a:fillRect/>
          </a:stretch>
        </p:blipFill>
        <p:spPr>
          <a:xfrm>
            <a:off x="1354932" y="2477139"/>
            <a:ext cx="5636417" cy="4046850"/>
          </a:xfrm>
          <a:prstGeom prst="rect">
            <a:avLst/>
          </a:prstGeom>
        </p:spPr>
      </p:pic>
    </p:spTree>
    <p:extLst>
      <p:ext uri="{BB962C8B-B14F-4D97-AF65-F5344CB8AC3E}">
        <p14:creationId xmlns:p14="http://schemas.microsoft.com/office/powerpoint/2010/main" val="1015650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BA8F-C3A0-4E20-917F-98E337D5362F}"/>
              </a:ext>
            </a:extLst>
          </p:cNvPr>
          <p:cNvSpPr>
            <a:spLocks noGrp="1"/>
          </p:cNvSpPr>
          <p:nvPr>
            <p:ph type="title"/>
          </p:nvPr>
        </p:nvSpPr>
        <p:spPr>
          <a:xfrm>
            <a:off x="829781" y="2708804"/>
            <a:ext cx="3698803" cy="1440394"/>
          </a:xfrm>
          <a:noFill/>
          <a:ln>
            <a:solidFill>
              <a:schemeClr val="tx1"/>
            </a:solidFill>
          </a:ln>
        </p:spPr>
        <p:txBody>
          <a:bodyPr>
            <a:normAutofit fontScale="90000"/>
          </a:bodyPr>
          <a:lstStyle/>
          <a:p>
            <a:br>
              <a:rPr lang="en-US" b="1" dirty="0">
                <a:solidFill>
                  <a:schemeClr val="bg1"/>
                </a:solidFill>
              </a:rPr>
            </a:br>
            <a:r>
              <a:rPr lang="en-US" b="1" dirty="0">
                <a:solidFill>
                  <a:schemeClr val="bg1"/>
                </a:solidFill>
              </a:rPr>
              <a:t>Conclusion</a:t>
            </a:r>
            <a:endParaRPr lang="en-US" dirty="0">
              <a:solidFill>
                <a:schemeClr val="bg1"/>
              </a:solidFill>
            </a:endParaRPr>
          </a:p>
          <a:p>
            <a:br>
              <a:rPr lang="en-US" sz="1500" dirty="0"/>
            </a:br>
            <a:endParaRPr lang="en-US" sz="1500">
              <a:solidFill>
                <a:schemeClr val="tx1"/>
              </a:solidFill>
            </a:endParaRPr>
          </a:p>
        </p:txBody>
      </p:sp>
      <p:sp>
        <p:nvSpPr>
          <p:cNvPr id="11" name="Rectangle 10">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2775D579-2EAA-41A0-A1A5-D5CB273DB116}"/>
              </a:ext>
            </a:extLst>
          </p:cNvPr>
          <p:cNvSpPr>
            <a:spLocks noGrp="1"/>
          </p:cNvSpPr>
          <p:nvPr>
            <p:ph idx="1"/>
          </p:nvPr>
        </p:nvSpPr>
        <p:spPr>
          <a:xfrm>
            <a:off x="6049182" y="802638"/>
            <a:ext cx="5408696" cy="5252722"/>
          </a:xfrm>
        </p:spPr>
        <p:txBody>
          <a:bodyPr vert="horz" lIns="91440" tIns="45720" rIns="91440" bIns="45720" rtlCol="0" anchor="ctr">
            <a:normAutofit/>
          </a:bodyPr>
          <a:lstStyle/>
          <a:p>
            <a:pPr marL="0" indent="0">
              <a:buNone/>
            </a:pPr>
            <a:r>
              <a:rPr lang="en-US">
                <a:solidFill>
                  <a:schemeClr val="bg1"/>
                </a:solidFill>
                <a:ea typeface="+mn-lt"/>
                <a:cs typeface="+mn-lt"/>
              </a:rPr>
              <a:t>We have discussed a few techniques for feature selection. We have on purpose left the feature extraction techniques like Principal Component Analysis, Singular Value Decomposition, Linear Discriminant Analysis, etc. These methods help to reduce the dimensionality of the data or reduce the number of variables while preserving the variance of the data.</a:t>
            </a:r>
            <a:endParaRPr lang="en-US">
              <a:solidFill>
                <a:schemeClr val="bg1"/>
              </a:solidFill>
            </a:endParaRPr>
          </a:p>
        </p:txBody>
      </p:sp>
    </p:spTree>
    <p:extLst>
      <p:ext uri="{BB962C8B-B14F-4D97-AF65-F5344CB8AC3E}">
        <p14:creationId xmlns:p14="http://schemas.microsoft.com/office/powerpoint/2010/main" val="155368546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95F4B-B4AF-4739-981C-D4DFEB97C346}"/>
              </a:ext>
            </a:extLst>
          </p:cNvPr>
          <p:cNvSpPr>
            <a:spLocks noGrp="1"/>
          </p:cNvSpPr>
          <p:nvPr>
            <p:ph type="title"/>
          </p:nvPr>
        </p:nvSpPr>
        <p:spPr>
          <a:xfrm>
            <a:off x="2135886" y="95536"/>
            <a:ext cx="7729728" cy="1188720"/>
          </a:xfrm>
        </p:spPr>
        <p:txBody>
          <a:bodyPr>
            <a:normAutofit/>
          </a:bodyPr>
          <a:lstStyle/>
          <a:p>
            <a:r>
              <a:rPr lang="en-US" b="1" dirty="0">
                <a:ea typeface="+mj-lt"/>
                <a:cs typeface="+mj-lt"/>
              </a:rPr>
              <a:t> </a:t>
            </a:r>
            <a:r>
              <a:rPr lang="en-US" b="1" dirty="0" err="1">
                <a:ea typeface="+mj-lt"/>
                <a:cs typeface="+mj-lt"/>
              </a:rPr>
              <a:t>Apriori</a:t>
            </a:r>
            <a:r>
              <a:rPr lang="en-US" b="1" dirty="0">
                <a:ea typeface="+mj-lt"/>
                <a:cs typeface="+mj-lt"/>
              </a:rPr>
              <a:t>  algorithm</a:t>
            </a:r>
            <a:endParaRPr lang="en-US" b="1">
              <a:ea typeface="+mj-lt"/>
              <a:cs typeface="+mj-lt"/>
            </a:endParaRPr>
          </a:p>
        </p:txBody>
      </p:sp>
      <p:graphicFrame>
        <p:nvGraphicFramePr>
          <p:cNvPr id="5" name="Content Placeholder 4">
            <a:extLst>
              <a:ext uri="{FF2B5EF4-FFF2-40B4-BE49-F238E27FC236}">
                <a16:creationId xmlns:a16="http://schemas.microsoft.com/office/drawing/2014/main" id="{878DD03A-90F7-4248-B92F-2C3F54D9D2B3}"/>
              </a:ext>
            </a:extLst>
          </p:cNvPr>
          <p:cNvGraphicFramePr>
            <a:graphicFrameLocks noGrp="1"/>
          </p:cNvGraphicFramePr>
          <p:nvPr>
            <p:ph sz="half" idx="1"/>
            <p:extLst>
              <p:ext uri="{D42A27DB-BD31-4B8C-83A1-F6EECF244321}">
                <p14:modId xmlns:p14="http://schemas.microsoft.com/office/powerpoint/2010/main" val="3689104088"/>
              </p:ext>
            </p:extLst>
          </p:nvPr>
        </p:nvGraphicFramePr>
        <p:xfrm>
          <a:off x="1583531" y="2928937"/>
          <a:ext cx="4271962" cy="2987040"/>
        </p:xfrm>
        <a:graphic>
          <a:graphicData uri="http://schemas.openxmlformats.org/drawingml/2006/table">
            <a:tbl>
              <a:tblPr firstRow="1" bandRow="1">
                <a:tableStyleId>{5C22544A-7EE6-4342-B048-85BDC9FD1C3A}</a:tableStyleId>
              </a:tblPr>
              <a:tblGrid>
                <a:gridCol w="2493302">
                  <a:extLst>
                    <a:ext uri="{9D8B030D-6E8A-4147-A177-3AD203B41FA5}">
                      <a16:colId xmlns:a16="http://schemas.microsoft.com/office/drawing/2014/main" val="3849377014"/>
                    </a:ext>
                  </a:extLst>
                </a:gridCol>
                <a:gridCol w="1778660">
                  <a:extLst>
                    <a:ext uri="{9D8B030D-6E8A-4147-A177-3AD203B41FA5}">
                      <a16:colId xmlns:a16="http://schemas.microsoft.com/office/drawing/2014/main" val="50455141"/>
                    </a:ext>
                  </a:extLst>
                </a:gridCol>
              </a:tblGrid>
              <a:tr h="304475">
                <a:tc>
                  <a:txBody>
                    <a:bodyPr/>
                    <a:lstStyle/>
                    <a:p>
                      <a:pPr algn="l" fontAlgn="ctr" latinLnBrk="0"/>
                      <a:r>
                        <a:rPr lang="en-US">
                          <a:effectLst/>
                        </a:rPr>
                        <a:t>Transaction</a:t>
                      </a:r>
                      <a:endParaRPr lang="en-US" b="1">
                        <a:effectLst/>
                      </a:endParaRPr>
                    </a:p>
                  </a:txBody>
                  <a:tcPr marL="76200" marR="76200" marT="76200" marB="76200" anchor="ctr"/>
                </a:tc>
                <a:tc>
                  <a:txBody>
                    <a:bodyPr/>
                    <a:lstStyle/>
                    <a:p>
                      <a:pPr algn="l" fontAlgn="ctr" latinLnBrk="0"/>
                      <a:r>
                        <a:rPr lang="en-US">
                          <a:effectLst/>
                        </a:rPr>
                        <a:t>List of items</a:t>
                      </a:r>
                      <a:endParaRPr lang="en-US" b="1">
                        <a:effectLst/>
                      </a:endParaRPr>
                    </a:p>
                  </a:txBody>
                  <a:tcPr marL="76200" marR="76200" marT="76200" marB="76200" anchor="ctr"/>
                </a:tc>
                <a:extLst>
                  <a:ext uri="{0D108BD9-81ED-4DB2-BD59-A6C34878D82A}">
                    <a16:rowId xmlns:a16="http://schemas.microsoft.com/office/drawing/2014/main" val="4217148980"/>
                  </a:ext>
                </a:extLst>
              </a:tr>
              <a:tr h="304475">
                <a:tc>
                  <a:txBody>
                    <a:bodyPr/>
                    <a:lstStyle/>
                    <a:p>
                      <a:pPr algn="l" fontAlgn="t" latinLnBrk="0"/>
                      <a:r>
                        <a:rPr lang="en-US">
                          <a:effectLst/>
                        </a:rPr>
                        <a:t>T1</a:t>
                      </a:r>
                      <a:endParaRPr lang="en-US" b="0">
                        <a:effectLst/>
                      </a:endParaRPr>
                    </a:p>
                  </a:txBody>
                  <a:tcPr marL="76200" marR="76200" marT="76200" marB="76200"/>
                </a:tc>
                <a:tc>
                  <a:txBody>
                    <a:bodyPr/>
                    <a:lstStyle/>
                    <a:p>
                      <a:pPr algn="l" fontAlgn="t" latinLnBrk="0"/>
                      <a:r>
                        <a:rPr lang="en-US">
                          <a:effectLst/>
                        </a:rPr>
                        <a:t>I1,I2,I3</a:t>
                      </a:r>
                      <a:endParaRPr lang="en-US" b="0">
                        <a:effectLst/>
                      </a:endParaRPr>
                    </a:p>
                  </a:txBody>
                  <a:tcPr marL="76200" marR="76200" marT="76200" marB="76200"/>
                </a:tc>
                <a:extLst>
                  <a:ext uri="{0D108BD9-81ED-4DB2-BD59-A6C34878D82A}">
                    <a16:rowId xmlns:a16="http://schemas.microsoft.com/office/drawing/2014/main" val="3274662703"/>
                  </a:ext>
                </a:extLst>
              </a:tr>
              <a:tr h="304475">
                <a:tc>
                  <a:txBody>
                    <a:bodyPr/>
                    <a:lstStyle/>
                    <a:p>
                      <a:pPr algn="l" fontAlgn="t" latinLnBrk="0"/>
                      <a:r>
                        <a:rPr lang="en-US">
                          <a:effectLst/>
                        </a:rPr>
                        <a:t>T2</a:t>
                      </a:r>
                      <a:endParaRPr lang="en-US" b="0">
                        <a:effectLst/>
                      </a:endParaRPr>
                    </a:p>
                  </a:txBody>
                  <a:tcPr marL="76200" marR="76200" marT="76200" marB="76200"/>
                </a:tc>
                <a:tc>
                  <a:txBody>
                    <a:bodyPr/>
                    <a:lstStyle/>
                    <a:p>
                      <a:pPr algn="l" fontAlgn="t" latinLnBrk="0"/>
                      <a:r>
                        <a:rPr lang="en-US">
                          <a:effectLst/>
                        </a:rPr>
                        <a:t>I2,I3,I4</a:t>
                      </a:r>
                      <a:endParaRPr lang="en-US" b="0">
                        <a:effectLst/>
                      </a:endParaRPr>
                    </a:p>
                  </a:txBody>
                  <a:tcPr marL="76200" marR="76200" marT="76200" marB="76200"/>
                </a:tc>
                <a:extLst>
                  <a:ext uri="{0D108BD9-81ED-4DB2-BD59-A6C34878D82A}">
                    <a16:rowId xmlns:a16="http://schemas.microsoft.com/office/drawing/2014/main" val="2013642550"/>
                  </a:ext>
                </a:extLst>
              </a:tr>
              <a:tr h="304475">
                <a:tc>
                  <a:txBody>
                    <a:bodyPr/>
                    <a:lstStyle/>
                    <a:p>
                      <a:pPr algn="l" fontAlgn="t" latinLnBrk="0"/>
                      <a:r>
                        <a:rPr lang="en-US">
                          <a:effectLst/>
                        </a:rPr>
                        <a:t>T3</a:t>
                      </a:r>
                      <a:endParaRPr lang="en-US" b="0">
                        <a:effectLst/>
                      </a:endParaRPr>
                    </a:p>
                  </a:txBody>
                  <a:tcPr marL="76200" marR="76200" marT="76200" marB="76200"/>
                </a:tc>
                <a:tc>
                  <a:txBody>
                    <a:bodyPr/>
                    <a:lstStyle/>
                    <a:p>
                      <a:pPr algn="l" fontAlgn="t" latinLnBrk="0"/>
                      <a:r>
                        <a:rPr lang="en-US">
                          <a:effectLst/>
                        </a:rPr>
                        <a:t>I4,I5</a:t>
                      </a:r>
                      <a:endParaRPr lang="en-US" b="0">
                        <a:effectLst/>
                      </a:endParaRPr>
                    </a:p>
                  </a:txBody>
                  <a:tcPr marL="76200" marR="76200" marT="76200" marB="76200"/>
                </a:tc>
                <a:extLst>
                  <a:ext uri="{0D108BD9-81ED-4DB2-BD59-A6C34878D82A}">
                    <a16:rowId xmlns:a16="http://schemas.microsoft.com/office/drawing/2014/main" val="286778908"/>
                  </a:ext>
                </a:extLst>
              </a:tr>
              <a:tr h="304475">
                <a:tc>
                  <a:txBody>
                    <a:bodyPr/>
                    <a:lstStyle/>
                    <a:p>
                      <a:pPr algn="l" fontAlgn="t" latinLnBrk="0"/>
                      <a:r>
                        <a:rPr lang="en-US">
                          <a:effectLst/>
                        </a:rPr>
                        <a:t>T4</a:t>
                      </a:r>
                      <a:endParaRPr lang="en-US" b="0">
                        <a:effectLst/>
                      </a:endParaRPr>
                    </a:p>
                  </a:txBody>
                  <a:tcPr marL="76200" marR="76200" marT="76200" marB="76200"/>
                </a:tc>
                <a:tc>
                  <a:txBody>
                    <a:bodyPr/>
                    <a:lstStyle/>
                    <a:p>
                      <a:pPr algn="l" fontAlgn="t" latinLnBrk="0"/>
                      <a:r>
                        <a:rPr lang="en-US">
                          <a:effectLst/>
                        </a:rPr>
                        <a:t>I1,I2,I4</a:t>
                      </a:r>
                      <a:endParaRPr lang="en-US" b="0">
                        <a:effectLst/>
                      </a:endParaRPr>
                    </a:p>
                  </a:txBody>
                  <a:tcPr marL="76200" marR="76200" marT="76200" marB="76200"/>
                </a:tc>
                <a:extLst>
                  <a:ext uri="{0D108BD9-81ED-4DB2-BD59-A6C34878D82A}">
                    <a16:rowId xmlns:a16="http://schemas.microsoft.com/office/drawing/2014/main" val="3157610789"/>
                  </a:ext>
                </a:extLst>
              </a:tr>
              <a:tr h="304475">
                <a:tc>
                  <a:txBody>
                    <a:bodyPr/>
                    <a:lstStyle/>
                    <a:p>
                      <a:pPr algn="l" fontAlgn="t" latinLnBrk="0"/>
                      <a:r>
                        <a:rPr lang="en-US">
                          <a:effectLst/>
                        </a:rPr>
                        <a:t>T5</a:t>
                      </a:r>
                      <a:endParaRPr lang="en-US" b="0">
                        <a:effectLst/>
                      </a:endParaRPr>
                    </a:p>
                  </a:txBody>
                  <a:tcPr marL="76200" marR="76200" marT="76200" marB="76200"/>
                </a:tc>
                <a:tc>
                  <a:txBody>
                    <a:bodyPr/>
                    <a:lstStyle/>
                    <a:p>
                      <a:pPr algn="l" fontAlgn="t" latinLnBrk="0"/>
                      <a:r>
                        <a:rPr lang="en-US">
                          <a:effectLst/>
                        </a:rPr>
                        <a:t>I1,I2,I3,I5</a:t>
                      </a:r>
                      <a:endParaRPr lang="en-US" b="0">
                        <a:effectLst/>
                      </a:endParaRPr>
                    </a:p>
                  </a:txBody>
                  <a:tcPr marL="76200" marR="76200" marT="76200" marB="76200"/>
                </a:tc>
                <a:extLst>
                  <a:ext uri="{0D108BD9-81ED-4DB2-BD59-A6C34878D82A}">
                    <a16:rowId xmlns:a16="http://schemas.microsoft.com/office/drawing/2014/main" val="3883314887"/>
                  </a:ext>
                </a:extLst>
              </a:tr>
              <a:tr h="304475">
                <a:tc>
                  <a:txBody>
                    <a:bodyPr/>
                    <a:lstStyle/>
                    <a:p>
                      <a:pPr algn="l" fontAlgn="t" latinLnBrk="0"/>
                      <a:r>
                        <a:rPr lang="en-US">
                          <a:effectLst/>
                        </a:rPr>
                        <a:t>T6</a:t>
                      </a:r>
                      <a:endParaRPr lang="en-US" b="0">
                        <a:effectLst/>
                      </a:endParaRPr>
                    </a:p>
                  </a:txBody>
                  <a:tcPr marL="76200" marR="76200" marT="76200" marB="76200"/>
                </a:tc>
                <a:tc>
                  <a:txBody>
                    <a:bodyPr/>
                    <a:lstStyle/>
                    <a:p>
                      <a:pPr algn="l" fontAlgn="t" latinLnBrk="0"/>
                      <a:r>
                        <a:rPr lang="en-US">
                          <a:effectLst/>
                        </a:rPr>
                        <a:t>I1,I2,I3,I4</a:t>
                      </a:r>
                      <a:endParaRPr lang="en-US" b="0">
                        <a:effectLst/>
                      </a:endParaRPr>
                    </a:p>
                  </a:txBody>
                  <a:tcPr marL="76200" marR="76200" marT="76200" marB="76200"/>
                </a:tc>
                <a:extLst>
                  <a:ext uri="{0D108BD9-81ED-4DB2-BD59-A6C34878D82A}">
                    <a16:rowId xmlns:a16="http://schemas.microsoft.com/office/drawing/2014/main" val="1397225398"/>
                  </a:ext>
                </a:extLst>
              </a:tr>
            </a:tbl>
          </a:graphicData>
        </a:graphic>
      </p:graphicFrame>
      <p:graphicFrame>
        <p:nvGraphicFramePr>
          <p:cNvPr id="16" name="Content Placeholder 15">
            <a:extLst>
              <a:ext uri="{FF2B5EF4-FFF2-40B4-BE49-F238E27FC236}">
                <a16:creationId xmlns:a16="http://schemas.microsoft.com/office/drawing/2014/main" id="{470762F9-A056-47DC-A7C1-E936C3A998FF}"/>
              </a:ext>
            </a:extLst>
          </p:cNvPr>
          <p:cNvGraphicFramePr>
            <a:graphicFrameLocks noGrp="1"/>
          </p:cNvGraphicFramePr>
          <p:nvPr>
            <p:ph sz="half" idx="2"/>
            <p:extLst>
              <p:ext uri="{D42A27DB-BD31-4B8C-83A1-F6EECF244321}">
                <p14:modId xmlns:p14="http://schemas.microsoft.com/office/powerpoint/2010/main" val="3588433551"/>
              </p:ext>
            </p:extLst>
          </p:nvPr>
        </p:nvGraphicFramePr>
        <p:xfrm>
          <a:off x="6624638" y="3352800"/>
          <a:ext cx="4270374" cy="2658400"/>
        </p:xfrm>
        <a:graphic>
          <a:graphicData uri="http://schemas.openxmlformats.org/drawingml/2006/table">
            <a:tbl>
              <a:tblPr firstRow="1" bandRow="1">
                <a:tableStyleId>{5C22544A-7EE6-4342-B048-85BDC9FD1C3A}</a:tableStyleId>
              </a:tblPr>
              <a:tblGrid>
                <a:gridCol w="2111672">
                  <a:extLst>
                    <a:ext uri="{9D8B030D-6E8A-4147-A177-3AD203B41FA5}">
                      <a16:colId xmlns:a16="http://schemas.microsoft.com/office/drawing/2014/main" val="2634962057"/>
                    </a:ext>
                  </a:extLst>
                </a:gridCol>
                <a:gridCol w="2158702">
                  <a:extLst>
                    <a:ext uri="{9D8B030D-6E8A-4147-A177-3AD203B41FA5}">
                      <a16:colId xmlns:a16="http://schemas.microsoft.com/office/drawing/2014/main" val="4210874612"/>
                    </a:ext>
                  </a:extLst>
                </a:gridCol>
              </a:tblGrid>
              <a:tr h="502652">
                <a:tc>
                  <a:txBody>
                    <a:bodyPr/>
                    <a:lstStyle/>
                    <a:p>
                      <a:pPr algn="l" fontAlgn="ctr" latinLnBrk="0"/>
                      <a:r>
                        <a:rPr lang="en-US" dirty="0">
                          <a:effectLst/>
                        </a:rPr>
                        <a:t>Item</a:t>
                      </a:r>
                    </a:p>
                  </a:txBody>
                  <a:tcPr marL="76200" marR="76200" marT="76200" marB="76200" anchor="ctr"/>
                </a:tc>
                <a:tc>
                  <a:txBody>
                    <a:bodyPr/>
                    <a:lstStyle/>
                    <a:p>
                      <a:pPr algn="l" fontAlgn="ctr" latinLnBrk="0"/>
                      <a:r>
                        <a:rPr lang="en-US" dirty="0">
                          <a:effectLst/>
                        </a:rPr>
                        <a:t>Count</a:t>
                      </a:r>
                    </a:p>
                  </a:txBody>
                  <a:tcPr marL="76200" marR="76200" marT="76200" marB="76200" anchor="ctr"/>
                </a:tc>
                <a:extLst>
                  <a:ext uri="{0D108BD9-81ED-4DB2-BD59-A6C34878D82A}">
                    <a16:rowId xmlns:a16="http://schemas.microsoft.com/office/drawing/2014/main" val="3095789011"/>
                  </a:ext>
                </a:extLst>
              </a:tr>
              <a:tr h="437794">
                <a:tc>
                  <a:txBody>
                    <a:bodyPr/>
                    <a:lstStyle/>
                    <a:p>
                      <a:pPr fontAlgn="t" latinLnBrk="0"/>
                      <a:r>
                        <a:rPr lang="en-US" dirty="0">
                          <a:effectLst/>
                        </a:rPr>
                        <a:t>I1</a:t>
                      </a:r>
                    </a:p>
                  </a:txBody>
                  <a:tcPr marL="76200" marR="76200" marT="76200" marB="76200"/>
                </a:tc>
                <a:tc>
                  <a:txBody>
                    <a:bodyPr/>
                    <a:lstStyle/>
                    <a:p>
                      <a:pPr fontAlgn="t" latinLnBrk="0"/>
                      <a:r>
                        <a:rPr lang="en-US" dirty="0">
                          <a:effectLst/>
                        </a:rPr>
                        <a:t>4</a:t>
                      </a:r>
                    </a:p>
                  </a:txBody>
                  <a:tcPr marL="76200" marR="76200" marT="76200" marB="76200"/>
                </a:tc>
                <a:extLst>
                  <a:ext uri="{0D108BD9-81ED-4DB2-BD59-A6C34878D82A}">
                    <a16:rowId xmlns:a16="http://schemas.microsoft.com/office/drawing/2014/main" val="429037265"/>
                  </a:ext>
                </a:extLst>
              </a:tr>
              <a:tr h="421579">
                <a:tc>
                  <a:txBody>
                    <a:bodyPr/>
                    <a:lstStyle/>
                    <a:p>
                      <a:pPr fontAlgn="t" latinLnBrk="0"/>
                      <a:r>
                        <a:rPr lang="en-US" dirty="0">
                          <a:effectLst/>
                        </a:rPr>
                        <a:t>I2</a:t>
                      </a:r>
                    </a:p>
                  </a:txBody>
                  <a:tcPr marL="76200" marR="76200" marT="76200" marB="76200"/>
                </a:tc>
                <a:tc>
                  <a:txBody>
                    <a:bodyPr/>
                    <a:lstStyle/>
                    <a:p>
                      <a:pPr fontAlgn="t" latinLnBrk="0"/>
                      <a:r>
                        <a:rPr lang="en-US" dirty="0">
                          <a:effectLst/>
                        </a:rPr>
                        <a:t>5</a:t>
                      </a:r>
                    </a:p>
                  </a:txBody>
                  <a:tcPr marL="76200" marR="76200" marT="76200" marB="76200"/>
                </a:tc>
                <a:extLst>
                  <a:ext uri="{0D108BD9-81ED-4DB2-BD59-A6C34878D82A}">
                    <a16:rowId xmlns:a16="http://schemas.microsoft.com/office/drawing/2014/main" val="1799552100"/>
                  </a:ext>
                </a:extLst>
              </a:tr>
              <a:tr h="437794">
                <a:tc>
                  <a:txBody>
                    <a:bodyPr/>
                    <a:lstStyle/>
                    <a:p>
                      <a:pPr fontAlgn="t" latinLnBrk="0"/>
                      <a:r>
                        <a:rPr lang="en-US" dirty="0">
                          <a:effectLst/>
                        </a:rPr>
                        <a:t>I3</a:t>
                      </a:r>
                    </a:p>
                  </a:txBody>
                  <a:tcPr marL="76200" marR="76200" marT="76200" marB="76200"/>
                </a:tc>
                <a:tc>
                  <a:txBody>
                    <a:bodyPr/>
                    <a:lstStyle/>
                    <a:p>
                      <a:pPr fontAlgn="t" latinLnBrk="0"/>
                      <a:r>
                        <a:rPr lang="en-US" dirty="0">
                          <a:effectLst/>
                        </a:rPr>
                        <a:t>4</a:t>
                      </a:r>
                    </a:p>
                  </a:txBody>
                  <a:tcPr marL="76200" marR="76200" marT="76200" marB="76200"/>
                </a:tc>
                <a:extLst>
                  <a:ext uri="{0D108BD9-81ED-4DB2-BD59-A6C34878D82A}">
                    <a16:rowId xmlns:a16="http://schemas.microsoft.com/office/drawing/2014/main" val="3491558737"/>
                  </a:ext>
                </a:extLst>
              </a:tr>
              <a:tr h="421579">
                <a:tc>
                  <a:txBody>
                    <a:bodyPr/>
                    <a:lstStyle/>
                    <a:p>
                      <a:pPr fontAlgn="t" latinLnBrk="0"/>
                      <a:r>
                        <a:rPr lang="en-US" dirty="0">
                          <a:effectLst/>
                        </a:rPr>
                        <a:t>I4</a:t>
                      </a:r>
                    </a:p>
                  </a:txBody>
                  <a:tcPr marL="76200" marR="76200" marT="76200" marB="76200"/>
                </a:tc>
                <a:tc>
                  <a:txBody>
                    <a:bodyPr/>
                    <a:lstStyle/>
                    <a:p>
                      <a:pPr fontAlgn="t" latinLnBrk="0"/>
                      <a:r>
                        <a:rPr lang="en-US" dirty="0">
                          <a:effectLst/>
                        </a:rPr>
                        <a:t>4</a:t>
                      </a:r>
                    </a:p>
                  </a:txBody>
                  <a:tcPr marL="76200" marR="76200" marT="76200" marB="76200"/>
                </a:tc>
                <a:extLst>
                  <a:ext uri="{0D108BD9-81ED-4DB2-BD59-A6C34878D82A}">
                    <a16:rowId xmlns:a16="http://schemas.microsoft.com/office/drawing/2014/main" val="2348077420"/>
                  </a:ext>
                </a:extLst>
              </a:tr>
              <a:tr h="421579">
                <a:tc>
                  <a:txBody>
                    <a:bodyPr/>
                    <a:lstStyle/>
                    <a:p>
                      <a:pPr fontAlgn="t" latinLnBrk="0"/>
                      <a:r>
                        <a:rPr lang="en-US" dirty="0">
                          <a:effectLst/>
                        </a:rPr>
                        <a:t>I5</a:t>
                      </a:r>
                    </a:p>
                  </a:txBody>
                  <a:tcPr marL="76200" marR="76200" marT="76200" marB="76200"/>
                </a:tc>
                <a:tc>
                  <a:txBody>
                    <a:bodyPr/>
                    <a:lstStyle/>
                    <a:p>
                      <a:pPr fontAlgn="t" latinLnBrk="0"/>
                      <a:r>
                        <a:rPr lang="en-US" dirty="0">
                          <a:effectLst/>
                        </a:rPr>
                        <a:t>2</a:t>
                      </a:r>
                    </a:p>
                  </a:txBody>
                  <a:tcPr marL="76200" marR="76200" marT="76200" marB="76200"/>
                </a:tc>
                <a:extLst>
                  <a:ext uri="{0D108BD9-81ED-4DB2-BD59-A6C34878D82A}">
                    <a16:rowId xmlns:a16="http://schemas.microsoft.com/office/drawing/2014/main" val="3370220170"/>
                  </a:ext>
                </a:extLst>
              </a:tr>
            </a:tbl>
          </a:graphicData>
        </a:graphic>
      </p:graphicFrame>
      <p:sp>
        <p:nvSpPr>
          <p:cNvPr id="7" name="Text Placeholder 6">
            <a:extLst>
              <a:ext uri="{FF2B5EF4-FFF2-40B4-BE49-F238E27FC236}">
                <a16:creationId xmlns:a16="http://schemas.microsoft.com/office/drawing/2014/main" id="{AA094C76-F31C-4F1E-8E8D-64962EA80578}"/>
              </a:ext>
            </a:extLst>
          </p:cNvPr>
          <p:cNvSpPr>
            <a:spLocks noGrp="1"/>
          </p:cNvSpPr>
          <p:nvPr>
            <p:ph type="body" idx="4294967295"/>
          </p:nvPr>
        </p:nvSpPr>
        <p:spPr>
          <a:xfrm>
            <a:off x="1797844" y="2539207"/>
            <a:ext cx="3627437" cy="788193"/>
          </a:xfrm>
        </p:spPr>
        <p:txBody>
          <a:bodyPr vert="horz" lIns="91440" tIns="45720" rIns="91440" bIns="45720" rtlCol="0" anchor="b" anchorCtr="1">
            <a:noAutofit/>
          </a:bodyPr>
          <a:lstStyle/>
          <a:p>
            <a:pPr marL="0" indent="0">
              <a:buNone/>
            </a:pPr>
            <a:r>
              <a:rPr lang="en-US" sz="1600" b="1" u="sng" dirty="0">
                <a:solidFill>
                  <a:schemeClr val="tx1"/>
                </a:solidFill>
              </a:rPr>
              <a:t>EXAMPLE  OF APRIORI: </a:t>
            </a:r>
            <a:r>
              <a:rPr lang="en-US" sz="1600" b="1" dirty="0">
                <a:solidFill>
                  <a:schemeClr val="tx1"/>
                </a:solidFill>
              </a:rPr>
              <a:t> SUPPORT THRESHOLD=50%, CONFIDENCE= 60%</a:t>
            </a:r>
            <a:endParaRPr lang="en-US" sz="1600">
              <a:solidFill>
                <a:schemeClr val="tx1"/>
              </a:solidFill>
              <a:ea typeface="+mn-lt"/>
              <a:cs typeface="+mn-lt"/>
            </a:endParaRPr>
          </a:p>
          <a:p>
            <a:pPr marL="0" indent="0">
              <a:buNone/>
            </a:pPr>
            <a:r>
              <a:rPr lang="en-US" sz="1600" b="1" dirty="0">
                <a:solidFill>
                  <a:schemeClr val="tx1"/>
                </a:solidFill>
              </a:rPr>
              <a:t>TABLE-1</a:t>
            </a:r>
            <a:endParaRPr lang="en-US" sz="1600">
              <a:solidFill>
                <a:schemeClr val="tx1"/>
              </a:solidFill>
              <a:ea typeface="+mn-lt"/>
              <a:cs typeface="+mn-lt"/>
            </a:endParaRPr>
          </a:p>
          <a:p>
            <a:endParaRPr lang="en-US" sz="1600" dirty="0"/>
          </a:p>
        </p:txBody>
      </p:sp>
      <p:sp>
        <p:nvSpPr>
          <p:cNvPr id="9" name="Text Placeholder 8">
            <a:extLst>
              <a:ext uri="{FF2B5EF4-FFF2-40B4-BE49-F238E27FC236}">
                <a16:creationId xmlns:a16="http://schemas.microsoft.com/office/drawing/2014/main" id="{1C559B7A-6234-409B-B5D9-3F10A64EC6FD}"/>
              </a:ext>
            </a:extLst>
          </p:cNvPr>
          <p:cNvSpPr>
            <a:spLocks noGrp="1"/>
          </p:cNvSpPr>
          <p:nvPr>
            <p:ph type="body" sz="quarter" idx="4294967295"/>
          </p:nvPr>
        </p:nvSpPr>
        <p:spPr>
          <a:xfrm>
            <a:off x="6122988" y="1179513"/>
            <a:ext cx="6069012" cy="2047875"/>
          </a:xfrm>
        </p:spPr>
        <p:txBody>
          <a:bodyPr vert="horz" lIns="91440" tIns="45720" rIns="91440" bIns="45720" rtlCol="0" anchor="b" anchorCtr="1">
            <a:noAutofit/>
          </a:bodyPr>
          <a:lstStyle/>
          <a:p>
            <a:endParaRPr lang="en-US" sz="2000" b="1" dirty="0">
              <a:solidFill>
                <a:schemeClr val="tx1"/>
              </a:solidFill>
            </a:endParaRPr>
          </a:p>
          <a:p>
            <a:endParaRPr lang="en-US" sz="2000" dirty="0">
              <a:solidFill>
                <a:schemeClr val="tx1"/>
              </a:solidFill>
              <a:ea typeface="+mn-lt"/>
              <a:cs typeface="+mn-lt"/>
            </a:endParaRPr>
          </a:p>
          <a:p>
            <a:endParaRPr lang="en-US" sz="2000" dirty="0">
              <a:solidFill>
                <a:schemeClr val="tx1"/>
              </a:solidFill>
              <a:ea typeface="+mn-lt"/>
              <a:cs typeface="+mn-lt"/>
            </a:endParaRPr>
          </a:p>
          <a:p>
            <a:r>
              <a:rPr lang="en-US" sz="2000" dirty="0">
                <a:solidFill>
                  <a:schemeClr val="tx1"/>
                </a:solidFill>
                <a:ea typeface="+mn-lt"/>
                <a:cs typeface="+mn-lt"/>
              </a:rPr>
              <a:t>                                                              </a:t>
            </a:r>
            <a:endParaRPr lang="en-US" sz="2000">
              <a:solidFill>
                <a:schemeClr val="tx1"/>
              </a:solidFill>
            </a:endParaRPr>
          </a:p>
        </p:txBody>
      </p:sp>
      <p:sp>
        <p:nvSpPr>
          <p:cNvPr id="20" name="TextBox 19">
            <a:extLst>
              <a:ext uri="{FF2B5EF4-FFF2-40B4-BE49-F238E27FC236}">
                <a16:creationId xmlns:a16="http://schemas.microsoft.com/office/drawing/2014/main" id="{BB3C6CE7-E2BC-4855-9839-201A9E0A9274}"/>
              </a:ext>
            </a:extLst>
          </p:cNvPr>
          <p:cNvSpPr txBox="1"/>
          <p:nvPr/>
        </p:nvSpPr>
        <p:spPr>
          <a:xfrm>
            <a:off x="6438900" y="1283496"/>
            <a:ext cx="417194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3A3A3A"/>
              </a:solidFill>
              <a:latin typeface="Work Sans"/>
            </a:endParaRPr>
          </a:p>
          <a:p>
            <a:r>
              <a:rPr lang="en-US" sz="2000" b="1" dirty="0">
                <a:latin typeface="Work Sans"/>
              </a:rPr>
              <a:t>Solution:</a:t>
            </a:r>
          </a:p>
          <a:p>
            <a:r>
              <a:rPr lang="en-US" sz="2000" b="1" dirty="0">
                <a:latin typeface="Work Sans"/>
              </a:rPr>
              <a:t>Support threshold=50% =&gt; 0.5*6= 3 =&gt; min _ sup=3</a:t>
            </a:r>
          </a:p>
          <a:p>
            <a:r>
              <a:rPr lang="en-US" sz="2000" b="1" dirty="0">
                <a:latin typeface="Work Sans"/>
              </a:rPr>
              <a:t>1. Count Of Each Item</a:t>
            </a:r>
          </a:p>
          <a:p>
            <a:r>
              <a:rPr lang="en-US" sz="2000" b="1" dirty="0">
                <a:latin typeface="Work Sans"/>
              </a:rPr>
              <a:t>TABLE-2</a:t>
            </a:r>
          </a:p>
        </p:txBody>
      </p:sp>
    </p:spTree>
    <p:extLst>
      <p:ext uri="{BB962C8B-B14F-4D97-AF65-F5344CB8AC3E}">
        <p14:creationId xmlns:p14="http://schemas.microsoft.com/office/powerpoint/2010/main" val="732655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0D0FBF-AED4-4BE8-B08A-B5F66B05F83C}"/>
              </a:ext>
            </a:extLst>
          </p:cNvPr>
          <p:cNvSpPr>
            <a:spLocks noGrp="1"/>
          </p:cNvSpPr>
          <p:nvPr>
            <p:ph type="body" idx="1"/>
          </p:nvPr>
        </p:nvSpPr>
        <p:spPr/>
        <p:txBody>
          <a:bodyPr vert="horz" lIns="91440" tIns="45720" rIns="91440" bIns="45720" rtlCol="0" anchor="b" anchorCtr="1">
            <a:noAutofit/>
          </a:bodyPr>
          <a:lstStyle/>
          <a:p>
            <a:r>
              <a:rPr lang="en-US" sz="2000" b="1" dirty="0">
                <a:solidFill>
                  <a:schemeClr val="tx1"/>
                </a:solidFill>
                <a:ea typeface="+mn-lt"/>
                <a:cs typeface="+mn-lt"/>
              </a:rPr>
              <a:t>2.</a:t>
            </a:r>
            <a:r>
              <a:rPr lang="en-US" sz="2000" dirty="0">
                <a:solidFill>
                  <a:schemeClr val="tx1"/>
                </a:solidFill>
                <a:ea typeface="+mn-lt"/>
                <a:cs typeface="+mn-lt"/>
              </a:rPr>
              <a:t> </a:t>
            </a:r>
            <a:r>
              <a:rPr lang="en-US" sz="2000" b="1" dirty="0">
                <a:solidFill>
                  <a:schemeClr val="tx1"/>
                </a:solidFill>
                <a:ea typeface="+mn-lt"/>
                <a:cs typeface="+mn-lt"/>
              </a:rPr>
              <a:t>Prune Step:</a:t>
            </a:r>
            <a:r>
              <a:rPr lang="en-US" sz="2000" dirty="0">
                <a:solidFill>
                  <a:schemeClr val="tx1"/>
                </a:solidFill>
                <a:ea typeface="+mn-lt"/>
                <a:cs typeface="+mn-lt"/>
              </a:rPr>
              <a:t> </a:t>
            </a:r>
            <a:r>
              <a:rPr lang="en-US" sz="2000" b="1" dirty="0">
                <a:solidFill>
                  <a:schemeClr val="tx1"/>
                </a:solidFill>
                <a:ea typeface="+mn-lt"/>
                <a:cs typeface="+mn-lt"/>
              </a:rPr>
              <a:t>TABLE -2</a:t>
            </a:r>
            <a:r>
              <a:rPr lang="en-US" sz="2000" dirty="0">
                <a:solidFill>
                  <a:schemeClr val="tx1"/>
                </a:solidFill>
                <a:ea typeface="+mn-lt"/>
                <a:cs typeface="+mn-lt"/>
              </a:rPr>
              <a:t> shows that I5 item does not meet min _sup=3, thus it is deleted, only I1, I2, I3, I4 meet min _sup count.</a:t>
            </a:r>
            <a:endParaRPr lang="en-US" sz="2000" dirty="0">
              <a:solidFill>
                <a:schemeClr val="tx1"/>
              </a:solidFill>
            </a:endParaRPr>
          </a:p>
          <a:p>
            <a:r>
              <a:rPr lang="en-US" sz="2000" b="1" dirty="0">
                <a:solidFill>
                  <a:schemeClr val="tx1"/>
                </a:solidFill>
                <a:ea typeface="+mn-lt"/>
                <a:cs typeface="+mn-lt"/>
              </a:rPr>
              <a:t>TABLE-3</a:t>
            </a:r>
            <a:endParaRPr lang="en-US" sz="2000" dirty="0">
              <a:solidFill>
                <a:schemeClr val="tx1"/>
              </a:solidFill>
            </a:endParaRPr>
          </a:p>
          <a:p>
            <a:endParaRPr lang="en-US" sz="2000" dirty="0">
              <a:solidFill>
                <a:schemeClr val="tx1"/>
              </a:solidFill>
            </a:endParaRPr>
          </a:p>
        </p:txBody>
      </p:sp>
      <p:graphicFrame>
        <p:nvGraphicFramePr>
          <p:cNvPr id="8" name="Content Placeholder 7">
            <a:extLst>
              <a:ext uri="{FF2B5EF4-FFF2-40B4-BE49-F238E27FC236}">
                <a16:creationId xmlns:a16="http://schemas.microsoft.com/office/drawing/2014/main" id="{A93B1358-CDFC-47A3-9B61-E2C3CA2CEAD1}"/>
              </a:ext>
            </a:extLst>
          </p:cNvPr>
          <p:cNvGraphicFramePr>
            <a:graphicFrameLocks noGrp="1"/>
          </p:cNvGraphicFramePr>
          <p:nvPr>
            <p:ph sz="half" idx="2"/>
            <p:extLst>
              <p:ext uri="{D42A27DB-BD31-4B8C-83A1-F6EECF244321}">
                <p14:modId xmlns:p14="http://schemas.microsoft.com/office/powerpoint/2010/main" val="3265929804"/>
              </p:ext>
            </p:extLst>
          </p:nvPr>
        </p:nvGraphicFramePr>
        <p:xfrm>
          <a:off x="1270000" y="2688166"/>
          <a:ext cx="4349770" cy="2650574"/>
        </p:xfrm>
        <a:graphic>
          <a:graphicData uri="http://schemas.openxmlformats.org/drawingml/2006/table">
            <a:tbl>
              <a:tblPr firstRow="1" bandRow="1">
                <a:tableStyleId>{5C22544A-7EE6-4342-B048-85BDC9FD1C3A}</a:tableStyleId>
              </a:tblPr>
              <a:tblGrid>
                <a:gridCol w="2174885">
                  <a:extLst>
                    <a:ext uri="{9D8B030D-6E8A-4147-A177-3AD203B41FA5}">
                      <a16:colId xmlns:a16="http://schemas.microsoft.com/office/drawing/2014/main" val="410688794"/>
                    </a:ext>
                  </a:extLst>
                </a:gridCol>
                <a:gridCol w="2174885">
                  <a:extLst>
                    <a:ext uri="{9D8B030D-6E8A-4147-A177-3AD203B41FA5}">
                      <a16:colId xmlns:a16="http://schemas.microsoft.com/office/drawing/2014/main" val="4221078407"/>
                    </a:ext>
                  </a:extLst>
                </a:gridCol>
              </a:tblGrid>
              <a:tr h="533449">
                <a:tc>
                  <a:txBody>
                    <a:bodyPr/>
                    <a:lstStyle/>
                    <a:p>
                      <a:pPr algn="l" fontAlgn="ctr" latinLnBrk="0"/>
                      <a:r>
                        <a:rPr lang="en-US">
                          <a:effectLst/>
                        </a:rPr>
                        <a:t>Item</a:t>
                      </a:r>
                      <a:endParaRPr lang="en-US" b="1">
                        <a:effectLst/>
                      </a:endParaRPr>
                    </a:p>
                  </a:txBody>
                  <a:tcPr marL="76200" marR="76200" marT="76200" marB="76200" anchor="ctr"/>
                </a:tc>
                <a:tc>
                  <a:txBody>
                    <a:bodyPr/>
                    <a:lstStyle/>
                    <a:p>
                      <a:pPr algn="l" fontAlgn="ctr" latinLnBrk="0"/>
                      <a:r>
                        <a:rPr lang="en-US">
                          <a:effectLst/>
                        </a:rPr>
                        <a:t>Count</a:t>
                      </a:r>
                      <a:endParaRPr lang="en-US" b="1">
                        <a:effectLst/>
                      </a:endParaRPr>
                    </a:p>
                  </a:txBody>
                  <a:tcPr marL="76200" marR="76200" marT="76200" marB="76200" anchor="ctr"/>
                </a:tc>
                <a:extLst>
                  <a:ext uri="{0D108BD9-81ED-4DB2-BD59-A6C34878D82A}">
                    <a16:rowId xmlns:a16="http://schemas.microsoft.com/office/drawing/2014/main" val="2081888151"/>
                  </a:ext>
                </a:extLst>
              </a:tr>
              <a:tr h="533449">
                <a:tc>
                  <a:txBody>
                    <a:bodyPr/>
                    <a:lstStyle/>
                    <a:p>
                      <a:pPr algn="l" fontAlgn="t" latinLnBrk="0"/>
                      <a:r>
                        <a:rPr lang="en-US">
                          <a:effectLst/>
                        </a:rPr>
                        <a:t>I1</a:t>
                      </a:r>
                      <a:endParaRPr lang="en-US" b="0">
                        <a:effectLst/>
                      </a:endParaRPr>
                    </a:p>
                  </a:txBody>
                  <a:tcPr marL="76200" marR="76200" marT="76200" marB="76200"/>
                </a:tc>
                <a:tc>
                  <a:txBody>
                    <a:bodyPr/>
                    <a:lstStyle/>
                    <a:p>
                      <a:pPr algn="l" fontAlgn="t" latinLnBrk="0"/>
                      <a:r>
                        <a:rPr lang="en-US">
                          <a:effectLst/>
                        </a:rPr>
                        <a:t>4</a:t>
                      </a:r>
                      <a:endParaRPr lang="en-US" b="0">
                        <a:effectLst/>
                      </a:endParaRPr>
                    </a:p>
                  </a:txBody>
                  <a:tcPr marL="76200" marR="76200" marT="76200" marB="76200"/>
                </a:tc>
                <a:extLst>
                  <a:ext uri="{0D108BD9-81ED-4DB2-BD59-A6C34878D82A}">
                    <a16:rowId xmlns:a16="http://schemas.microsoft.com/office/drawing/2014/main" val="3760343303"/>
                  </a:ext>
                </a:extLst>
              </a:tr>
              <a:tr h="533449">
                <a:tc>
                  <a:txBody>
                    <a:bodyPr/>
                    <a:lstStyle/>
                    <a:p>
                      <a:pPr algn="l" fontAlgn="t" latinLnBrk="0"/>
                      <a:r>
                        <a:rPr lang="en-US">
                          <a:effectLst/>
                        </a:rPr>
                        <a:t>I2</a:t>
                      </a:r>
                      <a:endParaRPr lang="en-US" b="0">
                        <a:effectLst/>
                      </a:endParaRPr>
                    </a:p>
                  </a:txBody>
                  <a:tcPr marL="76200" marR="76200" marT="76200" marB="76200"/>
                </a:tc>
                <a:tc>
                  <a:txBody>
                    <a:bodyPr/>
                    <a:lstStyle/>
                    <a:p>
                      <a:pPr algn="l" fontAlgn="t" latinLnBrk="0"/>
                      <a:r>
                        <a:rPr lang="en-US">
                          <a:effectLst/>
                        </a:rPr>
                        <a:t>5</a:t>
                      </a:r>
                      <a:endParaRPr lang="en-US" b="0">
                        <a:effectLst/>
                      </a:endParaRPr>
                    </a:p>
                  </a:txBody>
                  <a:tcPr marL="76200" marR="76200" marT="76200" marB="76200"/>
                </a:tc>
                <a:extLst>
                  <a:ext uri="{0D108BD9-81ED-4DB2-BD59-A6C34878D82A}">
                    <a16:rowId xmlns:a16="http://schemas.microsoft.com/office/drawing/2014/main" val="2430782886"/>
                  </a:ext>
                </a:extLst>
              </a:tr>
              <a:tr h="533449">
                <a:tc>
                  <a:txBody>
                    <a:bodyPr/>
                    <a:lstStyle/>
                    <a:p>
                      <a:pPr algn="l" fontAlgn="t" latinLnBrk="0"/>
                      <a:r>
                        <a:rPr lang="en-US">
                          <a:effectLst/>
                        </a:rPr>
                        <a:t>I3</a:t>
                      </a:r>
                      <a:endParaRPr lang="en-US" b="0">
                        <a:effectLst/>
                      </a:endParaRPr>
                    </a:p>
                  </a:txBody>
                  <a:tcPr marL="76200" marR="76200" marT="76200" marB="76200"/>
                </a:tc>
                <a:tc>
                  <a:txBody>
                    <a:bodyPr/>
                    <a:lstStyle/>
                    <a:p>
                      <a:pPr algn="l" fontAlgn="t" latinLnBrk="0"/>
                      <a:r>
                        <a:rPr lang="en-US">
                          <a:effectLst/>
                        </a:rPr>
                        <a:t>4</a:t>
                      </a:r>
                      <a:endParaRPr lang="en-US" b="0">
                        <a:effectLst/>
                      </a:endParaRPr>
                    </a:p>
                  </a:txBody>
                  <a:tcPr marL="76200" marR="76200" marT="76200" marB="76200"/>
                </a:tc>
                <a:extLst>
                  <a:ext uri="{0D108BD9-81ED-4DB2-BD59-A6C34878D82A}">
                    <a16:rowId xmlns:a16="http://schemas.microsoft.com/office/drawing/2014/main" val="681653897"/>
                  </a:ext>
                </a:extLst>
              </a:tr>
              <a:tr h="516778">
                <a:tc>
                  <a:txBody>
                    <a:bodyPr/>
                    <a:lstStyle/>
                    <a:p>
                      <a:pPr algn="l" fontAlgn="t" latinLnBrk="0"/>
                      <a:r>
                        <a:rPr lang="en-US">
                          <a:effectLst/>
                        </a:rPr>
                        <a:t>I4</a:t>
                      </a:r>
                      <a:endParaRPr lang="en-US" b="0">
                        <a:effectLst/>
                      </a:endParaRPr>
                    </a:p>
                  </a:txBody>
                  <a:tcPr marL="76200" marR="76200" marT="76200" marB="76200"/>
                </a:tc>
                <a:tc>
                  <a:txBody>
                    <a:bodyPr/>
                    <a:lstStyle/>
                    <a:p>
                      <a:pPr algn="l" fontAlgn="t" latinLnBrk="0"/>
                      <a:r>
                        <a:rPr lang="en-US">
                          <a:effectLst/>
                        </a:rPr>
                        <a:t>4</a:t>
                      </a:r>
                      <a:endParaRPr lang="en-US" b="0">
                        <a:effectLst/>
                      </a:endParaRPr>
                    </a:p>
                  </a:txBody>
                  <a:tcPr marL="76200" marR="76200" marT="76200" marB="76200"/>
                </a:tc>
                <a:extLst>
                  <a:ext uri="{0D108BD9-81ED-4DB2-BD59-A6C34878D82A}">
                    <a16:rowId xmlns:a16="http://schemas.microsoft.com/office/drawing/2014/main" val="1741384069"/>
                  </a:ext>
                </a:extLst>
              </a:tr>
            </a:tbl>
          </a:graphicData>
        </a:graphic>
      </p:graphicFrame>
      <p:graphicFrame>
        <p:nvGraphicFramePr>
          <p:cNvPr id="10" name="Content Placeholder 9">
            <a:extLst>
              <a:ext uri="{FF2B5EF4-FFF2-40B4-BE49-F238E27FC236}">
                <a16:creationId xmlns:a16="http://schemas.microsoft.com/office/drawing/2014/main" id="{BD9877A4-0BF2-4E1F-86BA-BF4722B213EA}"/>
              </a:ext>
            </a:extLst>
          </p:cNvPr>
          <p:cNvGraphicFramePr>
            <a:graphicFrameLocks noGrp="1"/>
          </p:cNvGraphicFramePr>
          <p:nvPr>
            <p:ph sz="quarter" idx="4"/>
            <p:extLst>
              <p:ext uri="{D42A27DB-BD31-4B8C-83A1-F6EECF244321}">
                <p14:modId xmlns:p14="http://schemas.microsoft.com/office/powerpoint/2010/main" val="1178283190"/>
              </p:ext>
            </p:extLst>
          </p:nvPr>
        </p:nvGraphicFramePr>
        <p:xfrm>
          <a:off x="6339416" y="2508250"/>
          <a:ext cx="4252912" cy="3556862"/>
        </p:xfrm>
        <a:graphic>
          <a:graphicData uri="http://schemas.openxmlformats.org/drawingml/2006/table">
            <a:tbl>
              <a:tblPr firstRow="1" bandRow="1">
                <a:tableStyleId>{5C22544A-7EE6-4342-B048-85BDC9FD1C3A}</a:tableStyleId>
              </a:tblPr>
              <a:tblGrid>
                <a:gridCol w="2126456">
                  <a:extLst>
                    <a:ext uri="{9D8B030D-6E8A-4147-A177-3AD203B41FA5}">
                      <a16:colId xmlns:a16="http://schemas.microsoft.com/office/drawing/2014/main" val="997644047"/>
                    </a:ext>
                  </a:extLst>
                </a:gridCol>
                <a:gridCol w="2126456">
                  <a:extLst>
                    <a:ext uri="{9D8B030D-6E8A-4147-A177-3AD203B41FA5}">
                      <a16:colId xmlns:a16="http://schemas.microsoft.com/office/drawing/2014/main" val="170315529"/>
                    </a:ext>
                  </a:extLst>
                </a:gridCol>
              </a:tblGrid>
              <a:tr h="502600">
                <a:tc>
                  <a:txBody>
                    <a:bodyPr/>
                    <a:lstStyle/>
                    <a:p>
                      <a:pPr algn="l" fontAlgn="ctr" latinLnBrk="0"/>
                      <a:r>
                        <a:rPr lang="en-US">
                          <a:effectLst/>
                        </a:rPr>
                        <a:t>Item</a:t>
                      </a:r>
                      <a:endParaRPr lang="en-US" b="1">
                        <a:effectLst/>
                      </a:endParaRPr>
                    </a:p>
                  </a:txBody>
                  <a:tcPr marL="76200" marR="76200" marT="76200" marB="76200" anchor="ctr"/>
                </a:tc>
                <a:tc>
                  <a:txBody>
                    <a:bodyPr/>
                    <a:lstStyle/>
                    <a:p>
                      <a:pPr algn="l" fontAlgn="ctr" latinLnBrk="0"/>
                      <a:r>
                        <a:rPr lang="en-US">
                          <a:effectLst/>
                        </a:rPr>
                        <a:t>Count</a:t>
                      </a:r>
                      <a:endParaRPr lang="en-US" b="1">
                        <a:effectLst/>
                      </a:endParaRPr>
                    </a:p>
                  </a:txBody>
                  <a:tcPr marL="76200" marR="76200" marT="76200" marB="76200" anchor="ctr"/>
                </a:tc>
                <a:extLst>
                  <a:ext uri="{0D108BD9-81ED-4DB2-BD59-A6C34878D82A}">
                    <a16:rowId xmlns:a16="http://schemas.microsoft.com/office/drawing/2014/main" val="4251340243"/>
                  </a:ext>
                </a:extLst>
              </a:tr>
              <a:tr h="521931">
                <a:tc>
                  <a:txBody>
                    <a:bodyPr/>
                    <a:lstStyle/>
                    <a:p>
                      <a:pPr algn="l" fontAlgn="t" latinLnBrk="0"/>
                      <a:r>
                        <a:rPr lang="en-US">
                          <a:effectLst/>
                        </a:rPr>
                        <a:t>I1,I2</a:t>
                      </a:r>
                      <a:endParaRPr lang="en-US" b="0">
                        <a:effectLst/>
                      </a:endParaRPr>
                    </a:p>
                  </a:txBody>
                  <a:tcPr marL="76200" marR="76200" marT="76200" marB="76200"/>
                </a:tc>
                <a:tc>
                  <a:txBody>
                    <a:bodyPr/>
                    <a:lstStyle/>
                    <a:p>
                      <a:pPr algn="l" fontAlgn="t" latinLnBrk="0"/>
                      <a:r>
                        <a:rPr lang="en-US">
                          <a:effectLst/>
                        </a:rPr>
                        <a:t>4</a:t>
                      </a:r>
                      <a:endParaRPr lang="en-US" b="0">
                        <a:effectLst/>
                      </a:endParaRPr>
                    </a:p>
                  </a:txBody>
                  <a:tcPr marL="76200" marR="76200" marT="76200" marB="76200"/>
                </a:tc>
                <a:extLst>
                  <a:ext uri="{0D108BD9-81ED-4DB2-BD59-A6C34878D82A}">
                    <a16:rowId xmlns:a16="http://schemas.microsoft.com/office/drawing/2014/main" val="489092494"/>
                  </a:ext>
                </a:extLst>
              </a:tr>
              <a:tr h="502600">
                <a:tc>
                  <a:txBody>
                    <a:bodyPr/>
                    <a:lstStyle/>
                    <a:p>
                      <a:pPr algn="l" fontAlgn="t" latinLnBrk="0"/>
                      <a:r>
                        <a:rPr lang="en-US">
                          <a:effectLst/>
                        </a:rPr>
                        <a:t>I1,I3</a:t>
                      </a:r>
                      <a:endParaRPr lang="en-US" b="0">
                        <a:effectLst/>
                      </a:endParaRPr>
                    </a:p>
                  </a:txBody>
                  <a:tcPr marL="76200" marR="76200" marT="76200" marB="76200"/>
                </a:tc>
                <a:tc>
                  <a:txBody>
                    <a:bodyPr/>
                    <a:lstStyle/>
                    <a:p>
                      <a:pPr algn="l" fontAlgn="t" latinLnBrk="0"/>
                      <a:r>
                        <a:rPr lang="en-US">
                          <a:effectLst/>
                        </a:rPr>
                        <a:t>3</a:t>
                      </a:r>
                      <a:endParaRPr lang="en-US" b="0">
                        <a:effectLst/>
                      </a:endParaRPr>
                    </a:p>
                  </a:txBody>
                  <a:tcPr marL="76200" marR="76200" marT="76200" marB="76200"/>
                </a:tc>
                <a:extLst>
                  <a:ext uri="{0D108BD9-81ED-4DB2-BD59-A6C34878D82A}">
                    <a16:rowId xmlns:a16="http://schemas.microsoft.com/office/drawing/2014/main" val="1567052319"/>
                  </a:ext>
                </a:extLst>
              </a:tr>
              <a:tr h="521931">
                <a:tc>
                  <a:txBody>
                    <a:bodyPr/>
                    <a:lstStyle/>
                    <a:p>
                      <a:pPr algn="l" fontAlgn="t" latinLnBrk="0"/>
                      <a:r>
                        <a:rPr lang="en-US">
                          <a:effectLst/>
                        </a:rPr>
                        <a:t>I1,I4</a:t>
                      </a:r>
                      <a:endParaRPr lang="en-US" b="0">
                        <a:effectLst/>
                      </a:endParaRPr>
                    </a:p>
                  </a:txBody>
                  <a:tcPr marL="76200" marR="76200" marT="76200" marB="76200"/>
                </a:tc>
                <a:tc>
                  <a:txBody>
                    <a:bodyPr/>
                    <a:lstStyle/>
                    <a:p>
                      <a:pPr algn="l" fontAlgn="t" latinLnBrk="0"/>
                      <a:r>
                        <a:rPr lang="en-US">
                          <a:effectLst/>
                        </a:rPr>
                        <a:t>2</a:t>
                      </a:r>
                      <a:endParaRPr lang="en-US" b="0">
                        <a:effectLst/>
                      </a:endParaRPr>
                    </a:p>
                  </a:txBody>
                  <a:tcPr marL="76200" marR="76200" marT="76200" marB="76200"/>
                </a:tc>
                <a:extLst>
                  <a:ext uri="{0D108BD9-81ED-4DB2-BD59-A6C34878D82A}">
                    <a16:rowId xmlns:a16="http://schemas.microsoft.com/office/drawing/2014/main" val="99502925"/>
                  </a:ext>
                </a:extLst>
              </a:tr>
              <a:tr h="502600">
                <a:tc>
                  <a:txBody>
                    <a:bodyPr/>
                    <a:lstStyle/>
                    <a:p>
                      <a:pPr algn="l" fontAlgn="t" latinLnBrk="0"/>
                      <a:r>
                        <a:rPr lang="en-US">
                          <a:effectLst/>
                        </a:rPr>
                        <a:t>I2,I3</a:t>
                      </a:r>
                      <a:endParaRPr lang="en-US" b="0">
                        <a:effectLst/>
                      </a:endParaRPr>
                    </a:p>
                  </a:txBody>
                  <a:tcPr marL="76200" marR="76200" marT="76200" marB="76200"/>
                </a:tc>
                <a:tc>
                  <a:txBody>
                    <a:bodyPr/>
                    <a:lstStyle/>
                    <a:p>
                      <a:pPr algn="l" fontAlgn="t" latinLnBrk="0"/>
                      <a:r>
                        <a:rPr lang="en-US">
                          <a:effectLst/>
                        </a:rPr>
                        <a:t>4</a:t>
                      </a:r>
                      <a:endParaRPr lang="en-US" b="0">
                        <a:effectLst/>
                      </a:endParaRPr>
                    </a:p>
                  </a:txBody>
                  <a:tcPr marL="76200" marR="76200" marT="76200" marB="76200"/>
                </a:tc>
                <a:extLst>
                  <a:ext uri="{0D108BD9-81ED-4DB2-BD59-A6C34878D82A}">
                    <a16:rowId xmlns:a16="http://schemas.microsoft.com/office/drawing/2014/main" val="619804690"/>
                  </a:ext>
                </a:extLst>
              </a:tr>
              <a:tr h="502600">
                <a:tc>
                  <a:txBody>
                    <a:bodyPr/>
                    <a:lstStyle/>
                    <a:p>
                      <a:pPr algn="l" fontAlgn="t" latinLnBrk="0"/>
                      <a:r>
                        <a:rPr lang="en-US">
                          <a:effectLst/>
                        </a:rPr>
                        <a:t>I2,I4</a:t>
                      </a:r>
                      <a:endParaRPr lang="en-US" b="0">
                        <a:effectLst/>
                      </a:endParaRPr>
                    </a:p>
                  </a:txBody>
                  <a:tcPr marL="76200" marR="76200" marT="76200" marB="76200"/>
                </a:tc>
                <a:tc>
                  <a:txBody>
                    <a:bodyPr/>
                    <a:lstStyle/>
                    <a:p>
                      <a:pPr algn="l" fontAlgn="t" latinLnBrk="0"/>
                      <a:r>
                        <a:rPr lang="en-US">
                          <a:effectLst/>
                        </a:rPr>
                        <a:t>3</a:t>
                      </a:r>
                      <a:endParaRPr lang="en-US" b="0">
                        <a:effectLst/>
                      </a:endParaRPr>
                    </a:p>
                  </a:txBody>
                  <a:tcPr marL="76200" marR="76200" marT="76200" marB="76200"/>
                </a:tc>
                <a:extLst>
                  <a:ext uri="{0D108BD9-81ED-4DB2-BD59-A6C34878D82A}">
                    <a16:rowId xmlns:a16="http://schemas.microsoft.com/office/drawing/2014/main" val="2544552213"/>
                  </a:ext>
                </a:extLst>
              </a:tr>
              <a:tr h="502600">
                <a:tc>
                  <a:txBody>
                    <a:bodyPr/>
                    <a:lstStyle/>
                    <a:p>
                      <a:pPr algn="l" fontAlgn="t" latinLnBrk="0"/>
                      <a:r>
                        <a:rPr lang="en-US">
                          <a:effectLst/>
                        </a:rPr>
                        <a:t>I3,I4</a:t>
                      </a:r>
                      <a:endParaRPr lang="en-US" b="0">
                        <a:effectLst/>
                      </a:endParaRPr>
                    </a:p>
                  </a:txBody>
                  <a:tcPr marL="76200" marR="76200" marT="76200" marB="76200"/>
                </a:tc>
                <a:tc>
                  <a:txBody>
                    <a:bodyPr/>
                    <a:lstStyle/>
                    <a:p>
                      <a:pPr algn="l" fontAlgn="t" latinLnBrk="0"/>
                      <a:r>
                        <a:rPr lang="en-US">
                          <a:effectLst/>
                        </a:rPr>
                        <a:t>2</a:t>
                      </a:r>
                      <a:endParaRPr lang="en-US" b="0">
                        <a:effectLst/>
                      </a:endParaRPr>
                    </a:p>
                  </a:txBody>
                  <a:tcPr marL="76200" marR="76200" marT="76200" marB="76200"/>
                </a:tc>
                <a:extLst>
                  <a:ext uri="{0D108BD9-81ED-4DB2-BD59-A6C34878D82A}">
                    <a16:rowId xmlns:a16="http://schemas.microsoft.com/office/drawing/2014/main" val="2452918080"/>
                  </a:ext>
                </a:extLst>
              </a:tr>
            </a:tbl>
          </a:graphicData>
        </a:graphic>
      </p:graphicFrame>
      <p:sp>
        <p:nvSpPr>
          <p:cNvPr id="6" name="Text Placeholder 5">
            <a:extLst>
              <a:ext uri="{FF2B5EF4-FFF2-40B4-BE49-F238E27FC236}">
                <a16:creationId xmlns:a16="http://schemas.microsoft.com/office/drawing/2014/main" id="{F48A5492-B65F-45FD-8397-2E96431BB342}"/>
              </a:ext>
            </a:extLst>
          </p:cNvPr>
          <p:cNvSpPr>
            <a:spLocks noGrp="1"/>
          </p:cNvSpPr>
          <p:nvPr>
            <p:ph type="body" sz="quarter" idx="13"/>
          </p:nvPr>
        </p:nvSpPr>
        <p:spPr>
          <a:xfrm>
            <a:off x="6285399" y="80350"/>
            <a:ext cx="4354915" cy="2460920"/>
          </a:xfrm>
        </p:spPr>
        <p:txBody>
          <a:bodyPr/>
          <a:lstStyle/>
          <a:p>
            <a:r>
              <a:rPr lang="en-US" b="1" dirty="0">
                <a:solidFill>
                  <a:schemeClr val="tx1"/>
                </a:solidFill>
                <a:ea typeface="+mn-lt"/>
                <a:cs typeface="+mn-lt"/>
              </a:rPr>
              <a:t>3.</a:t>
            </a:r>
            <a:r>
              <a:rPr lang="en-US" dirty="0">
                <a:solidFill>
                  <a:schemeClr val="tx1"/>
                </a:solidFill>
                <a:ea typeface="+mn-lt"/>
                <a:cs typeface="+mn-lt"/>
              </a:rPr>
              <a:t> </a:t>
            </a:r>
            <a:r>
              <a:rPr lang="en-US" b="1" dirty="0">
                <a:solidFill>
                  <a:schemeClr val="tx1"/>
                </a:solidFill>
                <a:ea typeface="+mn-lt"/>
                <a:cs typeface="+mn-lt"/>
              </a:rPr>
              <a:t>Join Step:</a:t>
            </a:r>
            <a:r>
              <a:rPr lang="en-US" dirty="0">
                <a:solidFill>
                  <a:schemeClr val="tx1"/>
                </a:solidFill>
                <a:ea typeface="+mn-lt"/>
                <a:cs typeface="+mn-lt"/>
              </a:rPr>
              <a:t> Form 2-itemset. From </a:t>
            </a:r>
            <a:r>
              <a:rPr lang="en-US" b="1" dirty="0">
                <a:solidFill>
                  <a:schemeClr val="tx1"/>
                </a:solidFill>
                <a:ea typeface="+mn-lt"/>
                <a:cs typeface="+mn-lt"/>
              </a:rPr>
              <a:t>TABLE-1 </a:t>
            </a:r>
            <a:r>
              <a:rPr lang="en-US" dirty="0">
                <a:solidFill>
                  <a:schemeClr val="tx1"/>
                </a:solidFill>
                <a:ea typeface="+mn-lt"/>
                <a:cs typeface="+mn-lt"/>
              </a:rPr>
              <a:t>find out the occurrences of 2-itemset.</a:t>
            </a:r>
            <a:endParaRPr lang="en-US" dirty="0">
              <a:solidFill>
                <a:schemeClr val="tx1"/>
              </a:solidFill>
            </a:endParaRPr>
          </a:p>
          <a:p>
            <a:r>
              <a:rPr lang="en-US" b="1" dirty="0">
                <a:solidFill>
                  <a:schemeClr val="tx1"/>
                </a:solidFill>
                <a:ea typeface="+mn-lt"/>
                <a:cs typeface="+mn-lt"/>
              </a:rPr>
              <a:t>TABLE-4</a:t>
            </a:r>
            <a:endParaRPr lang="en-US" dirty="0">
              <a:solidFill>
                <a:schemeClr val="tx1"/>
              </a:solidFill>
            </a:endParaRPr>
          </a:p>
          <a:p>
            <a:endParaRPr lang="en-US" dirty="0"/>
          </a:p>
        </p:txBody>
      </p:sp>
    </p:spTree>
    <p:extLst>
      <p:ext uri="{BB962C8B-B14F-4D97-AF65-F5344CB8AC3E}">
        <p14:creationId xmlns:p14="http://schemas.microsoft.com/office/powerpoint/2010/main" val="26985858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D880C-E02A-44FA-BECA-2568C69246A9}"/>
              </a:ext>
            </a:extLst>
          </p:cNvPr>
          <p:cNvSpPr>
            <a:spLocks noGrp="1"/>
          </p:cNvSpPr>
          <p:nvPr>
            <p:ph type="body" idx="4294967295"/>
          </p:nvPr>
        </p:nvSpPr>
        <p:spPr>
          <a:xfrm>
            <a:off x="635000" y="515938"/>
            <a:ext cx="4676775" cy="2084387"/>
          </a:xfrm>
        </p:spPr>
        <p:txBody>
          <a:bodyPr vert="horz" lIns="91440" tIns="45720" rIns="91440" bIns="45720" rtlCol="0" anchor="b" anchorCtr="1">
            <a:noAutofit/>
          </a:bodyPr>
          <a:lstStyle/>
          <a:p>
            <a:pPr marL="0" indent="0">
              <a:buNone/>
            </a:pPr>
            <a:r>
              <a:rPr lang="en-US" sz="2000" b="1" dirty="0">
                <a:solidFill>
                  <a:schemeClr val="tx1"/>
                </a:solidFill>
                <a:ea typeface="+mn-lt"/>
                <a:cs typeface="+mn-lt"/>
              </a:rPr>
              <a:t>4.</a:t>
            </a:r>
            <a:r>
              <a:rPr lang="en-US" sz="2000" dirty="0">
                <a:solidFill>
                  <a:schemeClr val="tx1"/>
                </a:solidFill>
                <a:ea typeface="+mn-lt"/>
                <a:cs typeface="+mn-lt"/>
              </a:rPr>
              <a:t> </a:t>
            </a:r>
            <a:r>
              <a:rPr lang="en-US" sz="2000" b="1" dirty="0">
                <a:solidFill>
                  <a:schemeClr val="tx1"/>
                </a:solidFill>
                <a:ea typeface="+mn-lt"/>
                <a:cs typeface="+mn-lt"/>
              </a:rPr>
              <a:t>Prune Step:</a:t>
            </a:r>
            <a:r>
              <a:rPr lang="en-US" sz="2000" dirty="0">
                <a:solidFill>
                  <a:schemeClr val="tx1"/>
                </a:solidFill>
                <a:ea typeface="+mn-lt"/>
                <a:cs typeface="+mn-lt"/>
              </a:rPr>
              <a:t> </a:t>
            </a:r>
            <a:r>
              <a:rPr lang="en-US" sz="2000" b="1" dirty="0">
                <a:solidFill>
                  <a:schemeClr val="tx1"/>
                </a:solidFill>
                <a:ea typeface="+mn-lt"/>
                <a:cs typeface="+mn-lt"/>
              </a:rPr>
              <a:t>TABLE -4 </a:t>
            </a:r>
            <a:r>
              <a:rPr lang="en-US" sz="2000" dirty="0">
                <a:solidFill>
                  <a:schemeClr val="tx1"/>
                </a:solidFill>
                <a:ea typeface="+mn-lt"/>
                <a:cs typeface="+mn-lt"/>
              </a:rPr>
              <a:t>shows that item set {I1, I4} and {I3, I4} does not meet min _sup, thus it is deleted.</a:t>
            </a:r>
            <a:endParaRPr lang="en-US" sz="2000" dirty="0">
              <a:solidFill>
                <a:schemeClr val="tx1"/>
              </a:solidFill>
            </a:endParaRPr>
          </a:p>
          <a:p>
            <a:pPr marL="0" indent="0">
              <a:buNone/>
            </a:pPr>
            <a:r>
              <a:rPr lang="en-US" sz="2000" b="1" dirty="0">
                <a:solidFill>
                  <a:schemeClr val="tx1"/>
                </a:solidFill>
                <a:ea typeface="+mn-lt"/>
                <a:cs typeface="+mn-lt"/>
              </a:rPr>
              <a:t>TABLE-5</a:t>
            </a:r>
            <a:endParaRPr lang="en-US" sz="2000" dirty="0">
              <a:solidFill>
                <a:schemeClr val="tx1"/>
              </a:solidFill>
            </a:endParaRPr>
          </a:p>
          <a:p>
            <a:endParaRPr lang="en-US" sz="2000" dirty="0">
              <a:solidFill>
                <a:schemeClr val="tx1"/>
              </a:solidFill>
            </a:endParaRPr>
          </a:p>
        </p:txBody>
      </p:sp>
      <p:sp>
        <p:nvSpPr>
          <p:cNvPr id="5" name="Text Placeholder 4">
            <a:extLst>
              <a:ext uri="{FF2B5EF4-FFF2-40B4-BE49-F238E27FC236}">
                <a16:creationId xmlns:a16="http://schemas.microsoft.com/office/drawing/2014/main" id="{DABE9437-3F6D-467E-A306-A32DE5EFE72B}"/>
              </a:ext>
            </a:extLst>
          </p:cNvPr>
          <p:cNvSpPr>
            <a:spLocks noGrp="1"/>
          </p:cNvSpPr>
          <p:nvPr>
            <p:ph type="body" sz="quarter" idx="4294967295"/>
          </p:nvPr>
        </p:nvSpPr>
        <p:spPr>
          <a:xfrm>
            <a:off x="5992813" y="420688"/>
            <a:ext cx="6199187" cy="3679825"/>
          </a:xfrm>
        </p:spPr>
        <p:txBody>
          <a:bodyPr vert="horz" lIns="91440" tIns="45720" rIns="91440" bIns="45720" rtlCol="0" anchor="t">
            <a:normAutofit/>
          </a:bodyPr>
          <a:lstStyle/>
          <a:p>
            <a:pPr marL="0" indent="0">
              <a:buNone/>
            </a:pPr>
            <a:r>
              <a:rPr lang="en-US" b="1" dirty="0">
                <a:solidFill>
                  <a:schemeClr val="tx1"/>
                </a:solidFill>
                <a:ea typeface="+mn-lt"/>
                <a:cs typeface="+mn-lt"/>
              </a:rPr>
              <a:t>5.</a:t>
            </a:r>
            <a:r>
              <a:rPr lang="en-US" dirty="0">
                <a:solidFill>
                  <a:schemeClr val="tx1"/>
                </a:solidFill>
                <a:ea typeface="+mn-lt"/>
                <a:cs typeface="+mn-lt"/>
              </a:rPr>
              <a:t> </a:t>
            </a:r>
            <a:r>
              <a:rPr lang="en-US" b="1" dirty="0">
                <a:solidFill>
                  <a:schemeClr val="tx1"/>
                </a:solidFill>
                <a:ea typeface="+mn-lt"/>
                <a:cs typeface="+mn-lt"/>
              </a:rPr>
              <a:t>Join and Prune Step:</a:t>
            </a:r>
            <a:r>
              <a:rPr lang="en-US" dirty="0">
                <a:solidFill>
                  <a:schemeClr val="tx1"/>
                </a:solidFill>
                <a:ea typeface="+mn-lt"/>
                <a:cs typeface="+mn-lt"/>
              </a:rPr>
              <a:t> Form 3-itemset. From the </a:t>
            </a:r>
            <a:r>
              <a:rPr lang="en-US" b="1" dirty="0">
                <a:solidFill>
                  <a:schemeClr val="tx1"/>
                </a:solidFill>
                <a:ea typeface="+mn-lt"/>
                <a:cs typeface="+mn-lt"/>
              </a:rPr>
              <a:t>TABLE- 1</a:t>
            </a:r>
            <a:r>
              <a:rPr lang="en-US" dirty="0">
                <a:solidFill>
                  <a:schemeClr val="tx1"/>
                </a:solidFill>
                <a:ea typeface="+mn-lt"/>
                <a:cs typeface="+mn-lt"/>
              </a:rPr>
              <a:t> find out occurrences of 3-itemset. From </a:t>
            </a:r>
            <a:r>
              <a:rPr lang="en-US" b="1" dirty="0">
                <a:solidFill>
                  <a:schemeClr val="tx1"/>
                </a:solidFill>
                <a:ea typeface="+mn-lt"/>
                <a:cs typeface="+mn-lt"/>
              </a:rPr>
              <a:t>TABLE-5</a:t>
            </a:r>
            <a:r>
              <a:rPr lang="en-US" dirty="0">
                <a:solidFill>
                  <a:schemeClr val="tx1"/>
                </a:solidFill>
                <a:ea typeface="+mn-lt"/>
                <a:cs typeface="+mn-lt"/>
              </a:rPr>
              <a:t>, find out the 2-itemset subsets which support min _sup.</a:t>
            </a:r>
            <a:endParaRPr lang="en-US" dirty="0">
              <a:solidFill>
                <a:schemeClr val="tx1"/>
              </a:solidFill>
            </a:endParaRPr>
          </a:p>
          <a:p>
            <a:pPr marL="0" indent="0">
              <a:buNone/>
            </a:pPr>
            <a:r>
              <a:rPr lang="en-US" dirty="0">
                <a:solidFill>
                  <a:schemeClr val="tx1"/>
                </a:solidFill>
                <a:ea typeface="+mn-lt"/>
                <a:cs typeface="+mn-lt"/>
              </a:rPr>
              <a:t>We can see for itemset {I1, I2, I3} subsets, {I1, I2}, {I1, I3}, {I2, I3} are occurring in </a:t>
            </a:r>
            <a:r>
              <a:rPr lang="en-US" b="1" dirty="0">
                <a:solidFill>
                  <a:schemeClr val="tx1"/>
                </a:solidFill>
                <a:ea typeface="+mn-lt"/>
                <a:cs typeface="+mn-lt"/>
              </a:rPr>
              <a:t>TABLE-5</a:t>
            </a:r>
            <a:r>
              <a:rPr lang="en-US" dirty="0">
                <a:solidFill>
                  <a:schemeClr val="tx1"/>
                </a:solidFill>
                <a:ea typeface="+mn-lt"/>
                <a:cs typeface="+mn-lt"/>
              </a:rPr>
              <a:t> thus {I1, I2, I3} is frequent.</a:t>
            </a:r>
            <a:endParaRPr lang="en-US" dirty="0">
              <a:solidFill>
                <a:schemeClr val="tx1"/>
              </a:solidFill>
            </a:endParaRPr>
          </a:p>
          <a:p>
            <a:pPr marL="0" indent="0">
              <a:buNone/>
            </a:pPr>
            <a:r>
              <a:rPr lang="en-US" dirty="0">
                <a:solidFill>
                  <a:schemeClr val="tx1"/>
                </a:solidFill>
                <a:ea typeface="+mn-lt"/>
                <a:cs typeface="+mn-lt"/>
              </a:rPr>
              <a:t>We can see for itemset {I1, I2, I4} subsets, {I1, I2}, {I1, I4}, {I2, I4}, {I1, I4} is not frequent, as it is not occurring in </a:t>
            </a:r>
            <a:r>
              <a:rPr lang="en-US" b="1" dirty="0">
                <a:solidFill>
                  <a:schemeClr val="tx1"/>
                </a:solidFill>
                <a:ea typeface="+mn-lt"/>
                <a:cs typeface="+mn-lt"/>
              </a:rPr>
              <a:t>TABLE-5</a:t>
            </a:r>
            <a:r>
              <a:rPr lang="en-US" dirty="0">
                <a:solidFill>
                  <a:schemeClr val="tx1"/>
                </a:solidFill>
                <a:ea typeface="+mn-lt"/>
                <a:cs typeface="+mn-lt"/>
              </a:rPr>
              <a:t> thus {I1, I2, I4} is not frequent, hence it is deleted.</a:t>
            </a:r>
            <a:endParaRPr lang="en-US" dirty="0">
              <a:solidFill>
                <a:schemeClr val="tx1"/>
              </a:solidFill>
            </a:endParaRPr>
          </a:p>
          <a:p>
            <a:pPr marL="0" indent="0">
              <a:buNone/>
            </a:pPr>
            <a:r>
              <a:rPr lang="en-US" b="1" dirty="0">
                <a:solidFill>
                  <a:schemeClr val="tx1"/>
                </a:solidFill>
                <a:ea typeface="+mn-lt"/>
                <a:cs typeface="+mn-lt"/>
              </a:rPr>
              <a:t>TABLE-6</a:t>
            </a:r>
            <a:endParaRPr lang="en-US" dirty="0">
              <a:solidFill>
                <a:schemeClr val="tx1"/>
              </a:solidFill>
            </a:endParaRPr>
          </a:p>
          <a:p>
            <a:endParaRPr lang="en-US" dirty="0">
              <a:solidFill>
                <a:schemeClr val="tx1"/>
              </a:solidFill>
            </a:endParaRPr>
          </a:p>
        </p:txBody>
      </p:sp>
      <p:graphicFrame>
        <p:nvGraphicFramePr>
          <p:cNvPr id="8" name="Content Placeholder 7">
            <a:extLst>
              <a:ext uri="{FF2B5EF4-FFF2-40B4-BE49-F238E27FC236}">
                <a16:creationId xmlns:a16="http://schemas.microsoft.com/office/drawing/2014/main" id="{0583DDEE-8781-4678-8043-0E7553002C67}"/>
              </a:ext>
            </a:extLst>
          </p:cNvPr>
          <p:cNvGraphicFramePr>
            <a:graphicFrameLocks noGrp="1"/>
          </p:cNvGraphicFramePr>
          <p:nvPr>
            <p:ph sz="half" idx="4294967295"/>
            <p:extLst>
              <p:ext uri="{D42A27DB-BD31-4B8C-83A1-F6EECF244321}">
                <p14:modId xmlns:p14="http://schemas.microsoft.com/office/powerpoint/2010/main" val="2571907195"/>
              </p:ext>
            </p:extLst>
          </p:nvPr>
        </p:nvGraphicFramePr>
        <p:xfrm>
          <a:off x="711200" y="2843213"/>
          <a:ext cx="4323952" cy="2532125"/>
        </p:xfrm>
        <a:graphic>
          <a:graphicData uri="http://schemas.openxmlformats.org/drawingml/2006/table">
            <a:tbl>
              <a:tblPr firstRow="1" bandRow="1">
                <a:tableStyleId>{5C22544A-7EE6-4342-B048-85BDC9FD1C3A}</a:tableStyleId>
              </a:tblPr>
              <a:tblGrid>
                <a:gridCol w="2161976">
                  <a:extLst>
                    <a:ext uri="{9D8B030D-6E8A-4147-A177-3AD203B41FA5}">
                      <a16:colId xmlns:a16="http://schemas.microsoft.com/office/drawing/2014/main" val="2117748494"/>
                    </a:ext>
                  </a:extLst>
                </a:gridCol>
                <a:gridCol w="2161976">
                  <a:extLst>
                    <a:ext uri="{9D8B030D-6E8A-4147-A177-3AD203B41FA5}">
                      <a16:colId xmlns:a16="http://schemas.microsoft.com/office/drawing/2014/main" val="761533308"/>
                    </a:ext>
                  </a:extLst>
                </a:gridCol>
              </a:tblGrid>
              <a:tr h="506425">
                <a:tc>
                  <a:txBody>
                    <a:bodyPr/>
                    <a:lstStyle/>
                    <a:p>
                      <a:pPr algn="l" fontAlgn="ctr" latinLnBrk="0"/>
                      <a:r>
                        <a:rPr lang="en-US" dirty="0">
                          <a:effectLst/>
                        </a:rPr>
                        <a:t>Item</a:t>
                      </a:r>
                      <a:endParaRPr lang="en-US" b="1" dirty="0">
                        <a:effectLst/>
                      </a:endParaRPr>
                    </a:p>
                  </a:txBody>
                  <a:tcPr marL="76200" marR="76200" marT="76200" marB="76200" anchor="ctr"/>
                </a:tc>
                <a:tc>
                  <a:txBody>
                    <a:bodyPr/>
                    <a:lstStyle/>
                    <a:p>
                      <a:pPr algn="l" fontAlgn="ctr" latinLnBrk="0"/>
                      <a:r>
                        <a:rPr lang="en-US" dirty="0">
                          <a:effectLst/>
                        </a:rPr>
                        <a:t>Count</a:t>
                      </a:r>
                      <a:endParaRPr lang="en-US" b="1" dirty="0">
                        <a:effectLst/>
                      </a:endParaRPr>
                    </a:p>
                  </a:txBody>
                  <a:tcPr marL="76200" marR="76200" marT="76200" marB="76200" anchor="ctr"/>
                </a:tc>
                <a:extLst>
                  <a:ext uri="{0D108BD9-81ED-4DB2-BD59-A6C34878D82A}">
                    <a16:rowId xmlns:a16="http://schemas.microsoft.com/office/drawing/2014/main" val="1435413359"/>
                  </a:ext>
                </a:extLst>
              </a:tr>
              <a:tr h="506425">
                <a:tc>
                  <a:txBody>
                    <a:bodyPr/>
                    <a:lstStyle/>
                    <a:p>
                      <a:pPr algn="l" fontAlgn="t" latinLnBrk="0"/>
                      <a:r>
                        <a:rPr lang="en-US" dirty="0">
                          <a:effectLst/>
                        </a:rPr>
                        <a:t>I1,I2</a:t>
                      </a:r>
                      <a:endParaRPr lang="en-US" b="0" dirty="0">
                        <a:effectLst/>
                      </a:endParaRPr>
                    </a:p>
                  </a:txBody>
                  <a:tcPr marL="76200" marR="76200" marT="76200" marB="76200"/>
                </a:tc>
                <a:tc>
                  <a:txBody>
                    <a:bodyPr/>
                    <a:lstStyle/>
                    <a:p>
                      <a:pPr algn="l" fontAlgn="t" latinLnBrk="0"/>
                      <a:r>
                        <a:rPr lang="en-US" dirty="0">
                          <a:effectLst/>
                        </a:rPr>
                        <a:t>4</a:t>
                      </a:r>
                      <a:endParaRPr lang="en-US" b="0" dirty="0">
                        <a:effectLst/>
                      </a:endParaRPr>
                    </a:p>
                  </a:txBody>
                  <a:tcPr marL="76200" marR="76200" marT="76200" marB="76200"/>
                </a:tc>
                <a:extLst>
                  <a:ext uri="{0D108BD9-81ED-4DB2-BD59-A6C34878D82A}">
                    <a16:rowId xmlns:a16="http://schemas.microsoft.com/office/drawing/2014/main" val="3666445998"/>
                  </a:ext>
                </a:extLst>
              </a:tr>
              <a:tr h="506425">
                <a:tc>
                  <a:txBody>
                    <a:bodyPr/>
                    <a:lstStyle/>
                    <a:p>
                      <a:pPr algn="l" fontAlgn="t" latinLnBrk="0"/>
                      <a:r>
                        <a:rPr lang="en-US" dirty="0">
                          <a:effectLst/>
                        </a:rPr>
                        <a:t>I1,I3</a:t>
                      </a:r>
                      <a:endParaRPr lang="en-US" b="0" dirty="0">
                        <a:effectLst/>
                      </a:endParaRPr>
                    </a:p>
                  </a:txBody>
                  <a:tcPr marL="76200" marR="76200" marT="76200" marB="76200"/>
                </a:tc>
                <a:tc>
                  <a:txBody>
                    <a:bodyPr/>
                    <a:lstStyle/>
                    <a:p>
                      <a:pPr algn="l" fontAlgn="t" latinLnBrk="0"/>
                      <a:r>
                        <a:rPr lang="en-US" dirty="0">
                          <a:effectLst/>
                        </a:rPr>
                        <a:t>3</a:t>
                      </a:r>
                      <a:endParaRPr lang="en-US" b="0" dirty="0">
                        <a:effectLst/>
                      </a:endParaRPr>
                    </a:p>
                  </a:txBody>
                  <a:tcPr marL="76200" marR="76200" marT="76200" marB="76200"/>
                </a:tc>
                <a:extLst>
                  <a:ext uri="{0D108BD9-81ED-4DB2-BD59-A6C34878D82A}">
                    <a16:rowId xmlns:a16="http://schemas.microsoft.com/office/drawing/2014/main" val="1983116433"/>
                  </a:ext>
                </a:extLst>
              </a:tr>
              <a:tr h="506425">
                <a:tc>
                  <a:txBody>
                    <a:bodyPr/>
                    <a:lstStyle/>
                    <a:p>
                      <a:pPr algn="l" fontAlgn="t" latinLnBrk="0"/>
                      <a:r>
                        <a:rPr lang="en-US" dirty="0">
                          <a:effectLst/>
                        </a:rPr>
                        <a:t>I2,I3</a:t>
                      </a:r>
                      <a:endParaRPr lang="en-US" b="0" dirty="0">
                        <a:effectLst/>
                      </a:endParaRPr>
                    </a:p>
                  </a:txBody>
                  <a:tcPr marL="76200" marR="76200" marT="76200" marB="76200"/>
                </a:tc>
                <a:tc>
                  <a:txBody>
                    <a:bodyPr/>
                    <a:lstStyle/>
                    <a:p>
                      <a:pPr algn="l" fontAlgn="t" latinLnBrk="0"/>
                      <a:r>
                        <a:rPr lang="en-US" dirty="0">
                          <a:effectLst/>
                        </a:rPr>
                        <a:t>4</a:t>
                      </a:r>
                      <a:endParaRPr lang="en-US" b="0" dirty="0">
                        <a:effectLst/>
                      </a:endParaRPr>
                    </a:p>
                  </a:txBody>
                  <a:tcPr marL="76200" marR="76200" marT="76200" marB="76200"/>
                </a:tc>
                <a:extLst>
                  <a:ext uri="{0D108BD9-81ED-4DB2-BD59-A6C34878D82A}">
                    <a16:rowId xmlns:a16="http://schemas.microsoft.com/office/drawing/2014/main" val="706895699"/>
                  </a:ext>
                </a:extLst>
              </a:tr>
              <a:tr h="506425">
                <a:tc>
                  <a:txBody>
                    <a:bodyPr/>
                    <a:lstStyle/>
                    <a:p>
                      <a:pPr algn="l" fontAlgn="t" latinLnBrk="0"/>
                      <a:r>
                        <a:rPr lang="en-US" dirty="0">
                          <a:effectLst/>
                        </a:rPr>
                        <a:t>I2,I4</a:t>
                      </a:r>
                      <a:endParaRPr lang="en-US" b="0" dirty="0">
                        <a:effectLst/>
                      </a:endParaRPr>
                    </a:p>
                  </a:txBody>
                  <a:tcPr marL="76200" marR="76200" marT="76200" marB="76200"/>
                </a:tc>
                <a:tc>
                  <a:txBody>
                    <a:bodyPr/>
                    <a:lstStyle/>
                    <a:p>
                      <a:pPr algn="l" fontAlgn="t" latinLnBrk="0"/>
                      <a:r>
                        <a:rPr lang="en-US" dirty="0">
                          <a:effectLst/>
                        </a:rPr>
                        <a:t>3</a:t>
                      </a:r>
                      <a:endParaRPr lang="en-US" b="0" dirty="0">
                        <a:effectLst/>
                      </a:endParaRPr>
                    </a:p>
                  </a:txBody>
                  <a:tcPr marL="76200" marR="76200" marT="76200" marB="76200"/>
                </a:tc>
                <a:extLst>
                  <a:ext uri="{0D108BD9-81ED-4DB2-BD59-A6C34878D82A}">
                    <a16:rowId xmlns:a16="http://schemas.microsoft.com/office/drawing/2014/main" val="907469042"/>
                  </a:ext>
                </a:extLst>
              </a:tr>
            </a:tbl>
          </a:graphicData>
        </a:graphic>
      </p:graphicFrame>
      <p:graphicFrame>
        <p:nvGraphicFramePr>
          <p:cNvPr id="10" name="Content Placeholder 9">
            <a:extLst>
              <a:ext uri="{FF2B5EF4-FFF2-40B4-BE49-F238E27FC236}">
                <a16:creationId xmlns:a16="http://schemas.microsoft.com/office/drawing/2014/main" id="{9C9F2358-569A-45CE-AC22-8833AA5AB30C}"/>
              </a:ext>
            </a:extLst>
          </p:cNvPr>
          <p:cNvGraphicFramePr>
            <a:graphicFrameLocks noGrp="1"/>
          </p:cNvGraphicFramePr>
          <p:nvPr>
            <p:ph sz="quarter" idx="4294967295"/>
            <p:extLst>
              <p:ext uri="{D42A27DB-BD31-4B8C-83A1-F6EECF244321}">
                <p14:modId xmlns:p14="http://schemas.microsoft.com/office/powerpoint/2010/main" val="610738014"/>
              </p:ext>
            </p:extLst>
          </p:nvPr>
        </p:nvGraphicFramePr>
        <p:xfrm>
          <a:off x="6108700" y="3441700"/>
          <a:ext cx="5524475" cy="2837403"/>
        </p:xfrm>
        <a:graphic>
          <a:graphicData uri="http://schemas.openxmlformats.org/drawingml/2006/table">
            <a:tbl>
              <a:tblPr firstRow="1" bandRow="1">
                <a:tableStyleId>{5C22544A-7EE6-4342-B048-85BDC9FD1C3A}</a:tableStyleId>
              </a:tblPr>
              <a:tblGrid>
                <a:gridCol w="5524475">
                  <a:extLst>
                    <a:ext uri="{9D8B030D-6E8A-4147-A177-3AD203B41FA5}">
                      <a16:colId xmlns:a16="http://schemas.microsoft.com/office/drawing/2014/main" val="1201073688"/>
                    </a:ext>
                  </a:extLst>
                </a:gridCol>
              </a:tblGrid>
              <a:tr h="724027">
                <a:tc>
                  <a:txBody>
                    <a:bodyPr/>
                    <a:lstStyle/>
                    <a:p>
                      <a:pPr algn="l" fontAlgn="ctr" latinLnBrk="0"/>
                      <a:r>
                        <a:rPr lang="en-US" dirty="0">
                          <a:effectLst/>
                        </a:rPr>
                        <a:t>Item</a:t>
                      </a:r>
                      <a:endParaRPr lang="en-US" b="1" dirty="0">
                        <a:effectLst/>
                      </a:endParaRPr>
                    </a:p>
                  </a:txBody>
                  <a:tcPr marL="76200" marR="76200" marT="76200" marB="76200" anchor="ctr"/>
                </a:tc>
                <a:extLst>
                  <a:ext uri="{0D108BD9-81ED-4DB2-BD59-A6C34878D82A}">
                    <a16:rowId xmlns:a16="http://schemas.microsoft.com/office/drawing/2014/main" val="2924538593"/>
                  </a:ext>
                </a:extLst>
              </a:tr>
              <a:tr h="528344">
                <a:tc>
                  <a:txBody>
                    <a:bodyPr/>
                    <a:lstStyle/>
                    <a:p>
                      <a:pPr algn="l" fontAlgn="t" latinLnBrk="0"/>
                      <a:r>
                        <a:rPr lang="en-US" dirty="0">
                          <a:effectLst/>
                        </a:rPr>
                        <a:t>I1,I2,I3</a:t>
                      </a:r>
                      <a:endParaRPr lang="en-US" b="0" dirty="0">
                        <a:effectLst/>
                      </a:endParaRPr>
                    </a:p>
                  </a:txBody>
                  <a:tcPr marL="76200" marR="76200" marT="76200" marB="76200"/>
                </a:tc>
                <a:extLst>
                  <a:ext uri="{0D108BD9-81ED-4DB2-BD59-A6C34878D82A}">
                    <a16:rowId xmlns:a16="http://schemas.microsoft.com/office/drawing/2014/main" val="2735175995"/>
                  </a:ext>
                </a:extLst>
              </a:tr>
              <a:tr h="528344">
                <a:tc>
                  <a:txBody>
                    <a:bodyPr/>
                    <a:lstStyle/>
                    <a:p>
                      <a:pPr algn="l" fontAlgn="t" latinLnBrk="0"/>
                      <a:r>
                        <a:rPr lang="en-US" dirty="0">
                          <a:effectLst/>
                        </a:rPr>
                        <a:t>I1,I2,I4</a:t>
                      </a:r>
                      <a:endParaRPr lang="en-US" b="0" dirty="0">
                        <a:effectLst/>
                      </a:endParaRPr>
                    </a:p>
                  </a:txBody>
                  <a:tcPr marL="76200" marR="76200" marT="76200" marB="76200"/>
                </a:tc>
                <a:extLst>
                  <a:ext uri="{0D108BD9-81ED-4DB2-BD59-A6C34878D82A}">
                    <a16:rowId xmlns:a16="http://schemas.microsoft.com/office/drawing/2014/main" val="1161980673"/>
                  </a:ext>
                </a:extLst>
              </a:tr>
              <a:tr h="528344">
                <a:tc>
                  <a:txBody>
                    <a:bodyPr/>
                    <a:lstStyle/>
                    <a:p>
                      <a:pPr algn="l" fontAlgn="t" latinLnBrk="0"/>
                      <a:r>
                        <a:rPr lang="en-US" dirty="0">
                          <a:effectLst/>
                        </a:rPr>
                        <a:t>I1,I3,I4</a:t>
                      </a:r>
                      <a:endParaRPr lang="en-US" b="0" dirty="0">
                        <a:effectLst/>
                      </a:endParaRPr>
                    </a:p>
                  </a:txBody>
                  <a:tcPr marL="76200" marR="76200" marT="76200" marB="76200"/>
                </a:tc>
                <a:extLst>
                  <a:ext uri="{0D108BD9-81ED-4DB2-BD59-A6C34878D82A}">
                    <a16:rowId xmlns:a16="http://schemas.microsoft.com/office/drawing/2014/main" val="2435416701"/>
                  </a:ext>
                </a:extLst>
              </a:tr>
              <a:tr h="528344">
                <a:tc>
                  <a:txBody>
                    <a:bodyPr/>
                    <a:lstStyle/>
                    <a:p>
                      <a:pPr algn="l" fontAlgn="t" latinLnBrk="0"/>
                      <a:r>
                        <a:rPr lang="en-US" dirty="0">
                          <a:effectLst/>
                        </a:rPr>
                        <a:t>I2,I3,I4</a:t>
                      </a:r>
                      <a:endParaRPr lang="en-US" b="0" dirty="0">
                        <a:effectLst/>
                      </a:endParaRPr>
                    </a:p>
                  </a:txBody>
                  <a:tcPr marL="76200" marR="76200" marT="76200" marB="76200"/>
                </a:tc>
                <a:extLst>
                  <a:ext uri="{0D108BD9-81ED-4DB2-BD59-A6C34878D82A}">
                    <a16:rowId xmlns:a16="http://schemas.microsoft.com/office/drawing/2014/main" val="735059789"/>
                  </a:ext>
                </a:extLst>
              </a:tr>
            </a:tbl>
          </a:graphicData>
        </a:graphic>
      </p:graphicFrame>
    </p:spTree>
    <p:extLst>
      <p:ext uri="{BB962C8B-B14F-4D97-AF65-F5344CB8AC3E}">
        <p14:creationId xmlns:p14="http://schemas.microsoft.com/office/powerpoint/2010/main" val="829631827"/>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TF00001246</Template>
  <TotalTime>0</TotalTime>
  <Words>0</Words>
  <Application>Microsoft Office PowerPoint</Application>
  <PresentationFormat>Widescreen</PresentationFormat>
  <Paragraphs>0</Paragraphs>
  <Slides>67</Slides>
  <Notes>0</Notes>
  <HiddenSlides>1</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Parcel</vt:lpstr>
      <vt:lpstr>DATA WAREHOUSE AND DATA MINING  </vt:lpstr>
      <vt:lpstr>                                                                  Apriori Algorithm </vt:lpstr>
      <vt:lpstr>Support</vt:lpstr>
      <vt:lpstr>Confidence</vt:lpstr>
      <vt:lpstr>Lift</vt:lpstr>
      <vt:lpstr>  Apriori Algorithm </vt:lpstr>
      <vt:lpstr> Apriori  algorithm</vt:lpstr>
      <vt:lpstr>PowerPoint Presentation</vt:lpstr>
      <vt:lpstr>PowerPoint Presentation</vt:lpstr>
      <vt:lpstr>Generate Association Rules</vt:lpstr>
      <vt:lpstr>Linear Regression In Real Life </vt:lpstr>
      <vt:lpstr>Implemantation</vt:lpstr>
      <vt:lpstr>PowerPoint Presentation</vt:lpstr>
      <vt:lpstr>PowerPoint Presentation</vt:lpstr>
      <vt:lpstr>       Next part is to graphically represent our numerical data. We will plot pair plot graph from the seaborn library. </vt:lpstr>
      <vt:lpstr>Let’s now suppose that the variable of interest is “charges”. We want to predict what would be medical costs for specific individual, based on other given information. Let’s see distribution of data for “charges”. </vt:lpstr>
      <vt:lpstr>Next figure is a heatmap. It represents mutual correlation of numerical categories from our dataset </vt:lpstr>
      <vt:lpstr>PowerPoint Presentation</vt:lpstr>
      <vt:lpstr> Final part of this short case study is to test the trained model for predicting a new “charges” values (by using prepared X test data which is obtained by train test split function) </vt:lpstr>
      <vt:lpstr>                                                                                                                                                                                            We will present graphical comparison of expected values of our analysis (y test) and predicted values (predictions) of our trained model.      </vt:lpstr>
      <vt:lpstr>Also, let’s see an error distribution graph of our predictions. </vt:lpstr>
      <vt:lpstr> Finally, let’s calculate and print mean absolute error (MAE) and mean squared error (MSE) for our predictions. These measures will represent quality parameters of our model (achieved prediction accuracy) </vt:lpstr>
      <vt:lpstr>     Cross Validation </vt:lpstr>
      <vt:lpstr>K-means</vt:lpstr>
      <vt:lpstr>          Python Implementation </vt:lpstr>
      <vt:lpstr>PowerPoint Presentation</vt:lpstr>
      <vt:lpstr>                                  Clustering 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DBSCAN CLUSTRING Example </vt:lpstr>
      <vt:lpstr>DBSCAN and its Parameters</vt:lpstr>
      <vt:lpstr>PowerPoint Presentation</vt:lpstr>
      <vt:lpstr> Tuning EPS parameter </vt:lpstr>
      <vt:lpstr>PowerPoint Presentation</vt:lpstr>
      <vt:lpstr> A Systematic Method for Tuning the eps Value </vt:lpstr>
      <vt:lpstr>PowerPoint Presentation</vt:lpstr>
      <vt:lpstr>Knee Locator to Detect Elbow Point </vt:lpstr>
      <vt:lpstr>We can see that the detected knee point by this method is at distance 0.178. Now we can use this value as our eps to see how our new clustering would look like.</vt:lpstr>
      <vt:lpstr>  Cross-Validation Machine Learning Model Performance  </vt:lpstr>
      <vt:lpstr>PowerPoint Presentation</vt:lpstr>
      <vt:lpstr> K-Fold Cross Validation </vt:lpstr>
      <vt:lpstr> Stratified K-Fold </vt:lpstr>
      <vt:lpstr> Leave-One-Out Cross Validation </vt:lpstr>
      <vt:lpstr>feature selection </vt:lpstr>
      <vt:lpstr> Statistics for Filter-Based Feature Selection Methods </vt:lpstr>
      <vt:lpstr>Information Gain</vt:lpstr>
      <vt:lpstr>Chi-square Test</vt:lpstr>
      <vt:lpstr>               Correlation Coefficient </vt:lpstr>
      <vt:lpstr>                              Variance Threshold </vt:lpstr>
      <vt:lpstr>                  Mean Absolute Difference (MAD) </vt:lpstr>
      <vt:lpstr>                                                     Dispersion ratio </vt:lpstr>
      <vt:lpstr>       Random Forest Importance </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945</cp:revision>
  <dcterms:created xsi:type="dcterms:W3CDTF">2021-12-10T16:35:43Z</dcterms:created>
  <dcterms:modified xsi:type="dcterms:W3CDTF">2021-12-12T17:35:06Z</dcterms:modified>
</cp:coreProperties>
</file>